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83" r:id="rId5"/>
    <p:sldId id="282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9" r:id="rId25"/>
    <p:sldId id="278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832" autoAdjust="0"/>
  </p:normalViewPr>
  <p:slideViewPr>
    <p:cSldViewPr>
      <p:cViewPr varScale="1">
        <p:scale>
          <a:sx n="49" d="100"/>
          <a:sy n="49" d="100"/>
        </p:scale>
        <p:origin x="-19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376123-4266-4A19-AD73-FAB14A07AD2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F3548E-0D88-4645-A17A-C3D50FC1080B}">
      <dgm:prSet phldrT="[Text]"/>
      <dgm:spPr/>
      <dgm:t>
        <a:bodyPr/>
        <a:lstStyle/>
        <a:p>
          <a:r>
            <a:rPr lang="en-GB" dirty="0" smtClean="0"/>
            <a:t>Do we have a message?</a:t>
          </a:r>
          <a:endParaRPr lang="en-GB" dirty="0"/>
        </a:p>
      </dgm:t>
    </dgm:pt>
    <dgm:pt modelId="{105D7516-AA3F-4DA1-938F-C6573027470B}" type="parTrans" cxnId="{C304BAE7-0464-4858-BFE9-73899F8A350A}">
      <dgm:prSet/>
      <dgm:spPr/>
      <dgm:t>
        <a:bodyPr/>
        <a:lstStyle/>
        <a:p>
          <a:endParaRPr lang="en-GB"/>
        </a:p>
      </dgm:t>
    </dgm:pt>
    <dgm:pt modelId="{EA168F5E-195D-4CDB-BBAF-D78F0C234012}" type="sibTrans" cxnId="{C304BAE7-0464-4858-BFE9-73899F8A350A}">
      <dgm:prSet/>
      <dgm:spPr/>
      <dgm:t>
        <a:bodyPr/>
        <a:lstStyle/>
        <a:p>
          <a:endParaRPr lang="en-GB"/>
        </a:p>
      </dgm:t>
    </dgm:pt>
    <dgm:pt modelId="{56C33A27-9F34-403E-9344-88D45B3FD61A}">
      <dgm:prSet phldrT="[Text]"/>
      <dgm:spPr/>
      <dgm:t>
        <a:bodyPr/>
        <a:lstStyle/>
        <a:p>
          <a:r>
            <a:rPr lang="en-GB" dirty="0" smtClean="0"/>
            <a:t>Who needs to know our message</a:t>
          </a:r>
          <a:endParaRPr lang="en-GB" dirty="0"/>
        </a:p>
      </dgm:t>
    </dgm:pt>
    <dgm:pt modelId="{5A35D3B4-CDBC-4DAD-B9C6-21F7F18D8895}" type="parTrans" cxnId="{10DA20B8-6A17-4C6E-9BAB-E1A50F6CCF6F}">
      <dgm:prSet/>
      <dgm:spPr/>
      <dgm:t>
        <a:bodyPr/>
        <a:lstStyle/>
        <a:p>
          <a:endParaRPr lang="en-GB"/>
        </a:p>
      </dgm:t>
    </dgm:pt>
    <dgm:pt modelId="{B036E929-B7B8-4641-9E68-DCE4E8A7DD86}" type="sibTrans" cxnId="{10DA20B8-6A17-4C6E-9BAB-E1A50F6CCF6F}">
      <dgm:prSet/>
      <dgm:spPr/>
      <dgm:t>
        <a:bodyPr/>
        <a:lstStyle/>
        <a:p>
          <a:endParaRPr lang="en-GB"/>
        </a:p>
      </dgm:t>
    </dgm:pt>
    <dgm:pt modelId="{FB046048-BFC7-4BA4-AF0B-D2089FA9C104}">
      <dgm:prSet phldrT="[Text]"/>
      <dgm:spPr/>
      <dgm:t>
        <a:bodyPr/>
        <a:lstStyle/>
        <a:p>
          <a:r>
            <a:rPr lang="en-GB" dirty="0" smtClean="0"/>
            <a:t>Who can carry our message to the wider possible audience</a:t>
          </a:r>
          <a:endParaRPr lang="en-GB" dirty="0"/>
        </a:p>
      </dgm:t>
    </dgm:pt>
    <dgm:pt modelId="{9280708B-242C-41AA-A3E1-2AB9E6F7019D}" type="parTrans" cxnId="{93445A62-5BA9-43B9-BDAC-BD0005CBA426}">
      <dgm:prSet/>
      <dgm:spPr/>
      <dgm:t>
        <a:bodyPr/>
        <a:lstStyle/>
        <a:p>
          <a:endParaRPr lang="en-GB"/>
        </a:p>
      </dgm:t>
    </dgm:pt>
    <dgm:pt modelId="{40B900C3-EFD2-452D-8C16-20B2C26C7817}" type="sibTrans" cxnId="{93445A62-5BA9-43B9-BDAC-BD0005CBA426}">
      <dgm:prSet/>
      <dgm:spPr/>
      <dgm:t>
        <a:bodyPr/>
        <a:lstStyle/>
        <a:p>
          <a:endParaRPr lang="en-GB"/>
        </a:p>
      </dgm:t>
    </dgm:pt>
    <dgm:pt modelId="{AA17857A-7C19-4EC1-8B96-88F0A4448FFA}">
      <dgm:prSet phldrT="[Text]"/>
      <dgm:spPr/>
      <dgm:t>
        <a:bodyPr/>
        <a:lstStyle/>
        <a:p>
          <a:r>
            <a:rPr lang="en-GB" dirty="0" smtClean="0"/>
            <a:t>Risks and opportunities assessment</a:t>
          </a:r>
          <a:endParaRPr lang="en-GB" dirty="0"/>
        </a:p>
      </dgm:t>
    </dgm:pt>
    <dgm:pt modelId="{13CE23F9-54FD-4CEA-BA56-F17615FCC2A9}" type="parTrans" cxnId="{2C9A04B1-CEDC-4F73-9CEF-076DDF256550}">
      <dgm:prSet/>
      <dgm:spPr/>
      <dgm:t>
        <a:bodyPr/>
        <a:lstStyle/>
        <a:p>
          <a:endParaRPr lang="en-GB"/>
        </a:p>
      </dgm:t>
    </dgm:pt>
    <dgm:pt modelId="{671B214F-7346-4937-B6FB-DFD2901D12AC}" type="sibTrans" cxnId="{2C9A04B1-CEDC-4F73-9CEF-076DDF256550}">
      <dgm:prSet/>
      <dgm:spPr/>
      <dgm:t>
        <a:bodyPr/>
        <a:lstStyle/>
        <a:p>
          <a:endParaRPr lang="en-GB"/>
        </a:p>
      </dgm:t>
    </dgm:pt>
    <dgm:pt modelId="{1A48F788-76A1-4D80-AD06-DCCA54BF2E7C}">
      <dgm:prSet phldrT="[Text]"/>
      <dgm:spPr/>
      <dgm:t>
        <a:bodyPr/>
        <a:lstStyle/>
        <a:p>
          <a:r>
            <a:rPr lang="en-GB" dirty="0" smtClean="0"/>
            <a:t>What, who, how, when for the submission documents</a:t>
          </a:r>
          <a:endParaRPr lang="en-GB" dirty="0"/>
        </a:p>
      </dgm:t>
    </dgm:pt>
    <dgm:pt modelId="{59CC463D-3A9B-40DA-A2F1-8B1B4B990E34}" type="parTrans" cxnId="{8EE372AD-B58A-4669-B663-2DA55092600F}">
      <dgm:prSet/>
      <dgm:spPr/>
      <dgm:t>
        <a:bodyPr/>
        <a:lstStyle/>
        <a:p>
          <a:endParaRPr lang="en-GB"/>
        </a:p>
      </dgm:t>
    </dgm:pt>
    <dgm:pt modelId="{44438311-725F-4B46-993F-828F3FE84BD1}" type="sibTrans" cxnId="{8EE372AD-B58A-4669-B663-2DA55092600F}">
      <dgm:prSet/>
      <dgm:spPr/>
      <dgm:t>
        <a:bodyPr/>
        <a:lstStyle/>
        <a:p>
          <a:endParaRPr lang="en-GB"/>
        </a:p>
      </dgm:t>
    </dgm:pt>
    <dgm:pt modelId="{C3859D80-B657-4608-AEB0-109360388530}" type="pres">
      <dgm:prSet presAssocID="{5F376123-4266-4A19-AD73-FAB14A07AD2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A8E5941-0A81-4F0E-ADA0-88403017944D}" type="pres">
      <dgm:prSet presAssocID="{5F376123-4266-4A19-AD73-FAB14A07AD2C}" presName="dummyMaxCanvas" presStyleCnt="0">
        <dgm:presLayoutVars/>
      </dgm:prSet>
      <dgm:spPr/>
    </dgm:pt>
    <dgm:pt modelId="{3770983A-2E8F-4BA5-AC63-7C8870AD52D2}" type="pres">
      <dgm:prSet presAssocID="{5F376123-4266-4A19-AD73-FAB14A07AD2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7B9AF7-84E1-4653-8FED-741D66A2C8EC}" type="pres">
      <dgm:prSet presAssocID="{5F376123-4266-4A19-AD73-FAB14A07AD2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47DBDD-6B44-4D9F-9483-F9612C205EA3}" type="pres">
      <dgm:prSet presAssocID="{5F376123-4266-4A19-AD73-FAB14A07AD2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3DA36E-003D-4F28-AF91-D02A5D5E8047}" type="pres">
      <dgm:prSet presAssocID="{5F376123-4266-4A19-AD73-FAB14A07AD2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CBE5F3-A02D-4B66-90EF-7FC1A1BA257B}" type="pres">
      <dgm:prSet presAssocID="{5F376123-4266-4A19-AD73-FAB14A07AD2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072364-6105-45D5-AA13-7A3EA9F3F470}" type="pres">
      <dgm:prSet presAssocID="{5F376123-4266-4A19-AD73-FAB14A07AD2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0E3535-7AD1-46E3-B286-CF69B0F53CE1}" type="pres">
      <dgm:prSet presAssocID="{5F376123-4266-4A19-AD73-FAB14A07AD2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C3AC8C-40C0-4037-82B8-F73836EEFBC3}" type="pres">
      <dgm:prSet presAssocID="{5F376123-4266-4A19-AD73-FAB14A07AD2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7BA441-EFF4-4CE9-B139-F3600ED383FF}" type="pres">
      <dgm:prSet presAssocID="{5F376123-4266-4A19-AD73-FAB14A07AD2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B682D1-DDE4-4B58-8E90-73E26CF806E6}" type="pres">
      <dgm:prSet presAssocID="{5F376123-4266-4A19-AD73-FAB14A07AD2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65A32E-6BDF-4086-9D98-D5F31F275251}" type="pres">
      <dgm:prSet presAssocID="{5F376123-4266-4A19-AD73-FAB14A07AD2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6C32F9-B44E-4098-8906-8EFFA76230F7}" type="pres">
      <dgm:prSet presAssocID="{5F376123-4266-4A19-AD73-FAB14A07AD2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67FA0B-EEF3-49EB-9C45-DD34A90506E3}" type="pres">
      <dgm:prSet presAssocID="{5F376123-4266-4A19-AD73-FAB14A07AD2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74B951-1435-4C42-A74E-7C6C0F6499FF}" type="pres">
      <dgm:prSet presAssocID="{5F376123-4266-4A19-AD73-FAB14A07AD2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C9A04B1-CEDC-4F73-9CEF-076DDF256550}" srcId="{5F376123-4266-4A19-AD73-FAB14A07AD2C}" destId="{AA17857A-7C19-4EC1-8B96-88F0A4448FFA}" srcOrd="3" destOrd="0" parTransId="{13CE23F9-54FD-4CEA-BA56-F17615FCC2A9}" sibTransId="{671B214F-7346-4937-B6FB-DFD2901D12AC}"/>
    <dgm:cxn modelId="{93445A62-5BA9-43B9-BDAC-BD0005CBA426}" srcId="{5F376123-4266-4A19-AD73-FAB14A07AD2C}" destId="{FB046048-BFC7-4BA4-AF0B-D2089FA9C104}" srcOrd="2" destOrd="0" parTransId="{9280708B-242C-41AA-A3E1-2AB9E6F7019D}" sibTransId="{40B900C3-EFD2-452D-8C16-20B2C26C7817}"/>
    <dgm:cxn modelId="{10DA20B8-6A17-4C6E-9BAB-E1A50F6CCF6F}" srcId="{5F376123-4266-4A19-AD73-FAB14A07AD2C}" destId="{56C33A27-9F34-403E-9344-88D45B3FD61A}" srcOrd="1" destOrd="0" parTransId="{5A35D3B4-CDBC-4DAD-B9C6-21F7F18D8895}" sibTransId="{B036E929-B7B8-4641-9E68-DCE4E8A7DD86}"/>
    <dgm:cxn modelId="{6A87B620-06A9-4641-914F-0E7A9B8FAA5D}" type="presOf" srcId="{B036E929-B7B8-4641-9E68-DCE4E8A7DD86}" destId="{F30E3535-7AD1-46E3-B286-CF69B0F53CE1}" srcOrd="0" destOrd="0" presId="urn:microsoft.com/office/officeart/2005/8/layout/vProcess5"/>
    <dgm:cxn modelId="{EB9CAAB9-3162-468D-9497-DC02412382AC}" type="presOf" srcId="{40B900C3-EFD2-452D-8C16-20B2C26C7817}" destId="{48C3AC8C-40C0-4037-82B8-F73836EEFBC3}" srcOrd="0" destOrd="0" presId="urn:microsoft.com/office/officeart/2005/8/layout/vProcess5"/>
    <dgm:cxn modelId="{0EBC5DCB-EC86-4179-A4EA-8ABF9D5DE4F9}" type="presOf" srcId="{C5F3548E-0D88-4645-A17A-C3D50FC1080B}" destId="{3770983A-2E8F-4BA5-AC63-7C8870AD52D2}" srcOrd="0" destOrd="0" presId="urn:microsoft.com/office/officeart/2005/8/layout/vProcess5"/>
    <dgm:cxn modelId="{BAAF4274-A163-4FE7-BB15-05565AA27F4F}" type="presOf" srcId="{671B214F-7346-4937-B6FB-DFD2901D12AC}" destId="{CB7BA441-EFF4-4CE9-B139-F3600ED383FF}" srcOrd="0" destOrd="0" presId="urn:microsoft.com/office/officeart/2005/8/layout/vProcess5"/>
    <dgm:cxn modelId="{975072E3-19A6-493C-93C2-5C8C1678475D}" type="presOf" srcId="{EA168F5E-195D-4CDB-BBAF-D78F0C234012}" destId="{A2072364-6105-45D5-AA13-7A3EA9F3F470}" srcOrd="0" destOrd="0" presId="urn:microsoft.com/office/officeart/2005/8/layout/vProcess5"/>
    <dgm:cxn modelId="{697F4159-D1AD-4EA2-95A8-A725F588A2C3}" type="presOf" srcId="{5F376123-4266-4A19-AD73-FAB14A07AD2C}" destId="{C3859D80-B657-4608-AEB0-109360388530}" srcOrd="0" destOrd="0" presId="urn:microsoft.com/office/officeart/2005/8/layout/vProcess5"/>
    <dgm:cxn modelId="{EB23875D-671D-4C5E-BF8A-04440F632BDD}" type="presOf" srcId="{56C33A27-9F34-403E-9344-88D45B3FD61A}" destId="{877B9AF7-84E1-4653-8FED-741D66A2C8EC}" srcOrd="0" destOrd="0" presId="urn:microsoft.com/office/officeart/2005/8/layout/vProcess5"/>
    <dgm:cxn modelId="{8EE372AD-B58A-4669-B663-2DA55092600F}" srcId="{5F376123-4266-4A19-AD73-FAB14A07AD2C}" destId="{1A48F788-76A1-4D80-AD06-DCCA54BF2E7C}" srcOrd="4" destOrd="0" parTransId="{59CC463D-3A9B-40DA-A2F1-8B1B4B990E34}" sibTransId="{44438311-725F-4B46-993F-828F3FE84BD1}"/>
    <dgm:cxn modelId="{8B833448-1686-4DC0-A096-8A1364B42F18}" type="presOf" srcId="{1A48F788-76A1-4D80-AD06-DCCA54BF2E7C}" destId="{50CBE5F3-A02D-4B66-90EF-7FC1A1BA257B}" srcOrd="0" destOrd="0" presId="urn:microsoft.com/office/officeart/2005/8/layout/vProcess5"/>
    <dgm:cxn modelId="{1BEE20AD-AA9B-4C5E-87C2-1B38BE74A4C4}" type="presOf" srcId="{56C33A27-9F34-403E-9344-88D45B3FD61A}" destId="{3F65A32E-6BDF-4086-9D98-D5F31F275251}" srcOrd="1" destOrd="0" presId="urn:microsoft.com/office/officeart/2005/8/layout/vProcess5"/>
    <dgm:cxn modelId="{E8BF083E-769F-4545-AE95-71CB12B0048F}" type="presOf" srcId="{1A48F788-76A1-4D80-AD06-DCCA54BF2E7C}" destId="{E874B951-1435-4C42-A74E-7C6C0F6499FF}" srcOrd="1" destOrd="0" presId="urn:microsoft.com/office/officeart/2005/8/layout/vProcess5"/>
    <dgm:cxn modelId="{87A7749F-8866-4036-B482-7FB9140105C6}" type="presOf" srcId="{AA17857A-7C19-4EC1-8B96-88F0A4448FFA}" destId="{1E67FA0B-EEF3-49EB-9C45-DD34A90506E3}" srcOrd="1" destOrd="0" presId="urn:microsoft.com/office/officeart/2005/8/layout/vProcess5"/>
    <dgm:cxn modelId="{C304BAE7-0464-4858-BFE9-73899F8A350A}" srcId="{5F376123-4266-4A19-AD73-FAB14A07AD2C}" destId="{C5F3548E-0D88-4645-A17A-C3D50FC1080B}" srcOrd="0" destOrd="0" parTransId="{105D7516-AA3F-4DA1-938F-C6573027470B}" sibTransId="{EA168F5E-195D-4CDB-BBAF-D78F0C234012}"/>
    <dgm:cxn modelId="{3A80CC35-D3B3-44D8-A851-AD9FDB836339}" type="presOf" srcId="{FB046048-BFC7-4BA4-AF0B-D2089FA9C104}" destId="{A96C32F9-B44E-4098-8906-8EFFA76230F7}" srcOrd="1" destOrd="0" presId="urn:microsoft.com/office/officeart/2005/8/layout/vProcess5"/>
    <dgm:cxn modelId="{21A30E6E-DC85-4875-B949-49E8B48DD4D6}" type="presOf" srcId="{FB046048-BFC7-4BA4-AF0B-D2089FA9C104}" destId="{F347DBDD-6B44-4D9F-9483-F9612C205EA3}" srcOrd="0" destOrd="0" presId="urn:microsoft.com/office/officeart/2005/8/layout/vProcess5"/>
    <dgm:cxn modelId="{25B318E4-3A19-4159-B1A0-772FA671811D}" type="presOf" srcId="{C5F3548E-0D88-4645-A17A-C3D50FC1080B}" destId="{17B682D1-DDE4-4B58-8E90-73E26CF806E6}" srcOrd="1" destOrd="0" presId="urn:microsoft.com/office/officeart/2005/8/layout/vProcess5"/>
    <dgm:cxn modelId="{D2D03863-D536-42BC-977C-DFD22894D689}" type="presOf" srcId="{AA17857A-7C19-4EC1-8B96-88F0A4448FFA}" destId="{803DA36E-003D-4F28-AF91-D02A5D5E8047}" srcOrd="0" destOrd="0" presId="urn:microsoft.com/office/officeart/2005/8/layout/vProcess5"/>
    <dgm:cxn modelId="{DDC4E5A3-4C5F-4F6B-A719-0AA4A2DBC09E}" type="presParOf" srcId="{C3859D80-B657-4608-AEB0-109360388530}" destId="{AA8E5941-0A81-4F0E-ADA0-88403017944D}" srcOrd="0" destOrd="0" presId="urn:microsoft.com/office/officeart/2005/8/layout/vProcess5"/>
    <dgm:cxn modelId="{D1E638DB-4231-482C-9AFA-9D8D4E282D45}" type="presParOf" srcId="{C3859D80-B657-4608-AEB0-109360388530}" destId="{3770983A-2E8F-4BA5-AC63-7C8870AD52D2}" srcOrd="1" destOrd="0" presId="urn:microsoft.com/office/officeart/2005/8/layout/vProcess5"/>
    <dgm:cxn modelId="{CE135CF0-DFED-427F-8AD6-3B0F3A66AB9C}" type="presParOf" srcId="{C3859D80-B657-4608-AEB0-109360388530}" destId="{877B9AF7-84E1-4653-8FED-741D66A2C8EC}" srcOrd="2" destOrd="0" presId="urn:microsoft.com/office/officeart/2005/8/layout/vProcess5"/>
    <dgm:cxn modelId="{ACEF270C-DE08-484C-8FFF-E942D19E3F7D}" type="presParOf" srcId="{C3859D80-B657-4608-AEB0-109360388530}" destId="{F347DBDD-6B44-4D9F-9483-F9612C205EA3}" srcOrd="3" destOrd="0" presId="urn:microsoft.com/office/officeart/2005/8/layout/vProcess5"/>
    <dgm:cxn modelId="{B7CFBEC4-C055-480E-8AC0-3EEC8D9748CE}" type="presParOf" srcId="{C3859D80-B657-4608-AEB0-109360388530}" destId="{803DA36E-003D-4F28-AF91-D02A5D5E8047}" srcOrd="4" destOrd="0" presId="urn:microsoft.com/office/officeart/2005/8/layout/vProcess5"/>
    <dgm:cxn modelId="{304B0FA4-9277-465C-8148-CAF2EACEC1AB}" type="presParOf" srcId="{C3859D80-B657-4608-AEB0-109360388530}" destId="{50CBE5F3-A02D-4B66-90EF-7FC1A1BA257B}" srcOrd="5" destOrd="0" presId="urn:microsoft.com/office/officeart/2005/8/layout/vProcess5"/>
    <dgm:cxn modelId="{CA3CAB4E-1D6F-4728-AF7F-F85B66019A46}" type="presParOf" srcId="{C3859D80-B657-4608-AEB0-109360388530}" destId="{A2072364-6105-45D5-AA13-7A3EA9F3F470}" srcOrd="6" destOrd="0" presId="urn:microsoft.com/office/officeart/2005/8/layout/vProcess5"/>
    <dgm:cxn modelId="{AD5CBFD1-578A-4051-882A-C621AC7FD96F}" type="presParOf" srcId="{C3859D80-B657-4608-AEB0-109360388530}" destId="{F30E3535-7AD1-46E3-B286-CF69B0F53CE1}" srcOrd="7" destOrd="0" presId="urn:microsoft.com/office/officeart/2005/8/layout/vProcess5"/>
    <dgm:cxn modelId="{25DC9632-7D47-43DD-ABA8-7AEF7EF14D13}" type="presParOf" srcId="{C3859D80-B657-4608-AEB0-109360388530}" destId="{48C3AC8C-40C0-4037-82B8-F73836EEFBC3}" srcOrd="8" destOrd="0" presId="urn:microsoft.com/office/officeart/2005/8/layout/vProcess5"/>
    <dgm:cxn modelId="{DB2D8857-55D1-4084-8621-801A54D708D4}" type="presParOf" srcId="{C3859D80-B657-4608-AEB0-109360388530}" destId="{CB7BA441-EFF4-4CE9-B139-F3600ED383FF}" srcOrd="9" destOrd="0" presId="urn:microsoft.com/office/officeart/2005/8/layout/vProcess5"/>
    <dgm:cxn modelId="{73C702D6-84C0-4781-85F1-3FC6DBC5A7E9}" type="presParOf" srcId="{C3859D80-B657-4608-AEB0-109360388530}" destId="{17B682D1-DDE4-4B58-8E90-73E26CF806E6}" srcOrd="10" destOrd="0" presId="urn:microsoft.com/office/officeart/2005/8/layout/vProcess5"/>
    <dgm:cxn modelId="{3AA750E0-0D27-4CCB-9899-11755DB59252}" type="presParOf" srcId="{C3859D80-B657-4608-AEB0-109360388530}" destId="{3F65A32E-6BDF-4086-9D98-D5F31F275251}" srcOrd="11" destOrd="0" presId="urn:microsoft.com/office/officeart/2005/8/layout/vProcess5"/>
    <dgm:cxn modelId="{FB9EF02D-8EF3-4427-A62C-7BE975E63D61}" type="presParOf" srcId="{C3859D80-B657-4608-AEB0-109360388530}" destId="{A96C32F9-B44E-4098-8906-8EFFA76230F7}" srcOrd="12" destOrd="0" presId="urn:microsoft.com/office/officeart/2005/8/layout/vProcess5"/>
    <dgm:cxn modelId="{A03080CA-39F1-4925-BFDD-A112632CA3D5}" type="presParOf" srcId="{C3859D80-B657-4608-AEB0-109360388530}" destId="{1E67FA0B-EEF3-49EB-9C45-DD34A90506E3}" srcOrd="13" destOrd="0" presId="urn:microsoft.com/office/officeart/2005/8/layout/vProcess5"/>
    <dgm:cxn modelId="{2122B23C-58C9-4C85-A183-3254AFAC3C21}" type="presParOf" srcId="{C3859D80-B657-4608-AEB0-109360388530}" destId="{E874B951-1435-4C42-A74E-7C6C0F6499F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0983A-2E8F-4BA5-AC63-7C8870AD52D2}">
      <dsp:nvSpPr>
        <dsp:cNvPr id="0" name=""/>
        <dsp:cNvSpPr/>
      </dsp:nvSpPr>
      <dsp:spPr>
        <a:xfrm>
          <a:off x="0" y="0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Do we have a message?</a:t>
          </a:r>
          <a:endParaRPr lang="en-GB" sz="2100" kern="1200" dirty="0"/>
        </a:p>
      </dsp:txBody>
      <dsp:txXfrm>
        <a:off x="23861" y="23861"/>
        <a:ext cx="5362379" cy="766951"/>
      </dsp:txXfrm>
    </dsp:sp>
    <dsp:sp modelId="{877B9AF7-84E1-4653-8FED-741D66A2C8EC}">
      <dsp:nvSpPr>
        <dsp:cNvPr id="0" name=""/>
        <dsp:cNvSpPr/>
      </dsp:nvSpPr>
      <dsp:spPr>
        <a:xfrm>
          <a:off x="473202" y="927822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Who needs to know our message</a:t>
          </a:r>
          <a:endParaRPr lang="en-GB" sz="2100" kern="1200" dirty="0"/>
        </a:p>
      </dsp:txBody>
      <dsp:txXfrm>
        <a:off x="497063" y="951683"/>
        <a:ext cx="5286330" cy="766951"/>
      </dsp:txXfrm>
    </dsp:sp>
    <dsp:sp modelId="{F347DBDD-6B44-4D9F-9483-F9612C205EA3}">
      <dsp:nvSpPr>
        <dsp:cNvPr id="0" name=""/>
        <dsp:cNvSpPr/>
      </dsp:nvSpPr>
      <dsp:spPr>
        <a:xfrm>
          <a:off x="946404" y="1855644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Who can carry our message to the wider possible audience</a:t>
          </a:r>
          <a:endParaRPr lang="en-GB" sz="2100" kern="1200" dirty="0"/>
        </a:p>
      </dsp:txBody>
      <dsp:txXfrm>
        <a:off x="970265" y="1879505"/>
        <a:ext cx="5286330" cy="766951"/>
      </dsp:txXfrm>
    </dsp:sp>
    <dsp:sp modelId="{803DA36E-003D-4F28-AF91-D02A5D5E8047}">
      <dsp:nvSpPr>
        <dsp:cNvPr id="0" name=""/>
        <dsp:cNvSpPr/>
      </dsp:nvSpPr>
      <dsp:spPr>
        <a:xfrm>
          <a:off x="1419605" y="2783467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Risks and opportunities assessment</a:t>
          </a:r>
          <a:endParaRPr lang="en-GB" sz="2100" kern="1200" dirty="0"/>
        </a:p>
      </dsp:txBody>
      <dsp:txXfrm>
        <a:off x="1443466" y="2807328"/>
        <a:ext cx="5286330" cy="766951"/>
      </dsp:txXfrm>
    </dsp:sp>
    <dsp:sp modelId="{50CBE5F3-A02D-4B66-90EF-7FC1A1BA257B}">
      <dsp:nvSpPr>
        <dsp:cNvPr id="0" name=""/>
        <dsp:cNvSpPr/>
      </dsp:nvSpPr>
      <dsp:spPr>
        <a:xfrm>
          <a:off x="1892808" y="3711289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What, who, how, when for the submission documents</a:t>
          </a:r>
          <a:endParaRPr lang="en-GB" sz="2100" kern="1200" dirty="0"/>
        </a:p>
      </dsp:txBody>
      <dsp:txXfrm>
        <a:off x="1916669" y="3735150"/>
        <a:ext cx="5286330" cy="766951"/>
      </dsp:txXfrm>
    </dsp:sp>
    <dsp:sp modelId="{A2072364-6105-45D5-AA13-7A3EA9F3F470}">
      <dsp:nvSpPr>
        <dsp:cNvPr id="0" name=""/>
        <dsp:cNvSpPr/>
      </dsp:nvSpPr>
      <dsp:spPr>
        <a:xfrm>
          <a:off x="580725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>
        <a:off x="5926400" y="595164"/>
        <a:ext cx="291245" cy="398477"/>
      </dsp:txXfrm>
    </dsp:sp>
    <dsp:sp modelId="{F30E3535-7AD1-46E3-B286-CF69B0F53CE1}">
      <dsp:nvSpPr>
        <dsp:cNvPr id="0" name=""/>
        <dsp:cNvSpPr/>
      </dsp:nvSpPr>
      <dsp:spPr>
        <a:xfrm>
          <a:off x="6280456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>
        <a:off x="6399602" y="1522986"/>
        <a:ext cx="291245" cy="398477"/>
      </dsp:txXfrm>
    </dsp:sp>
    <dsp:sp modelId="{48C3AC8C-40C0-4037-82B8-F73836EEFBC3}">
      <dsp:nvSpPr>
        <dsp:cNvPr id="0" name=""/>
        <dsp:cNvSpPr/>
      </dsp:nvSpPr>
      <dsp:spPr>
        <a:xfrm>
          <a:off x="6753658" y="2437231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>
        <a:off x="6872804" y="2437231"/>
        <a:ext cx="291245" cy="398477"/>
      </dsp:txXfrm>
    </dsp:sp>
    <dsp:sp modelId="{CB7BA441-EFF4-4CE9-B139-F3600ED383FF}">
      <dsp:nvSpPr>
        <dsp:cNvPr id="0" name=""/>
        <dsp:cNvSpPr/>
      </dsp:nvSpPr>
      <dsp:spPr>
        <a:xfrm>
          <a:off x="7226860" y="3374105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>
        <a:off x="7346006" y="3374105"/>
        <a:ext cx="291245" cy="398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BB81B-1883-4BCE-9E42-92244AF6521C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9C2AE-598C-440A-9A85-2A1EBCDF770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340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Uno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tiene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muchas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formas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dialogar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cuando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hace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investigacion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cientifica</a:t>
            </a:r>
            <a:r>
              <a:rPr lang="en-GB" baseline="0" dirty="0" smtClean="0"/>
              <a:t>. Uno </a:t>
            </a:r>
            <a:r>
              <a:rPr lang="en-GB" baseline="0" dirty="0" err="1" smtClean="0"/>
              <a:t>puede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ir</a:t>
            </a:r>
            <a:r>
              <a:rPr lang="en-GB" baseline="0" dirty="0" smtClean="0"/>
              <a:t> a un </a:t>
            </a:r>
            <a:r>
              <a:rPr lang="en-GB" baseline="0" dirty="0" err="1" smtClean="0"/>
              <a:t>Congreso</a:t>
            </a:r>
            <a:r>
              <a:rPr lang="en-GB" baseline="0" dirty="0" smtClean="0"/>
              <a:t> y </a:t>
            </a:r>
            <a:r>
              <a:rPr lang="en-GB" baseline="0" dirty="0" err="1" smtClean="0"/>
              <a:t>presentar</a:t>
            </a:r>
            <a:r>
              <a:rPr lang="en-GB" baseline="0" dirty="0" smtClean="0"/>
              <a:t> un poster o un </a:t>
            </a:r>
            <a:r>
              <a:rPr lang="en-GB" baseline="0" dirty="0" err="1" smtClean="0"/>
              <a:t>trabajo</a:t>
            </a:r>
            <a:r>
              <a:rPr lang="en-GB" baseline="0" dirty="0" smtClean="0"/>
              <a:t> oral o </a:t>
            </a:r>
            <a:r>
              <a:rPr lang="en-GB" baseline="0" dirty="0" err="1" smtClean="0"/>
              <a:t>puede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publicar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sus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resultados</a:t>
            </a:r>
            <a:r>
              <a:rPr lang="en-GB" baseline="0" dirty="0" smtClean="0"/>
              <a:t> en </a:t>
            </a:r>
            <a:r>
              <a:rPr lang="en-GB" baseline="0" dirty="0" err="1" smtClean="0"/>
              <a:t>una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revista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cientifica</a:t>
            </a:r>
            <a:r>
              <a:rPr lang="en-GB" baseline="0" dirty="0" smtClean="0"/>
              <a:t>. </a:t>
            </a:r>
          </a:p>
          <a:p>
            <a:r>
              <a:rPr lang="en-GB" baseline="0" dirty="0" smtClean="0"/>
              <a:t>Hoy </a:t>
            </a:r>
            <a:r>
              <a:rPr lang="en-GB" baseline="0" dirty="0" err="1" smtClean="0"/>
              <a:t>tambien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posible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publicar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facilmente</a:t>
            </a:r>
            <a:r>
              <a:rPr lang="en-GB" baseline="0" dirty="0" smtClean="0"/>
              <a:t> en la web, </a:t>
            </a:r>
            <a:r>
              <a:rPr lang="en-GB" baseline="0" dirty="0" err="1" smtClean="0"/>
              <a:t>pero</a:t>
            </a:r>
            <a:r>
              <a:rPr lang="en-GB" baseline="0" dirty="0" smtClean="0"/>
              <a:t> el </a:t>
            </a:r>
            <a:r>
              <a:rPr lang="en-GB" baseline="0" dirty="0" err="1" smtClean="0"/>
              <a:t>dialogo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cientifico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valioso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tiene</a:t>
            </a:r>
            <a:r>
              <a:rPr lang="en-GB" baseline="0" dirty="0" smtClean="0"/>
              <a:t> un </a:t>
            </a:r>
            <a:r>
              <a:rPr lang="en-GB" baseline="0" dirty="0" err="1" smtClean="0"/>
              <a:t>componente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esencial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la </a:t>
            </a:r>
            <a:r>
              <a:rPr lang="en-GB" baseline="0" dirty="0" err="1" smtClean="0"/>
              <a:t>evualacion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por</a:t>
            </a:r>
            <a:r>
              <a:rPr lang="en-GB" baseline="0" dirty="0" smtClean="0"/>
              <a:t> pares. </a:t>
            </a:r>
            <a:r>
              <a:rPr lang="en-GB" baseline="0" dirty="0" err="1" smtClean="0"/>
              <a:t>Publicar</a:t>
            </a:r>
            <a:r>
              <a:rPr lang="en-GB" baseline="0" dirty="0" smtClean="0"/>
              <a:t> en </a:t>
            </a:r>
            <a:r>
              <a:rPr lang="en-GB" baseline="0" dirty="0" err="1" smtClean="0"/>
              <a:t>revistas</a:t>
            </a:r>
            <a:r>
              <a:rPr lang="en-GB" baseline="0" dirty="0" smtClean="0"/>
              <a:t> de alto </a:t>
            </a:r>
            <a:r>
              <a:rPr lang="en-GB" baseline="0" dirty="0" err="1" smtClean="0"/>
              <a:t>impacto</a:t>
            </a:r>
            <a:r>
              <a:rPr lang="en-GB" baseline="0" dirty="0" smtClean="0"/>
              <a:t> no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facil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pero</a:t>
            </a:r>
            <a:r>
              <a:rPr lang="en-GB" baseline="0" dirty="0" smtClean="0"/>
              <a:t> no </a:t>
            </a:r>
            <a:r>
              <a:rPr lang="en-GB" baseline="0" dirty="0" err="1" smtClean="0"/>
              <a:t>imposible</a:t>
            </a:r>
            <a:r>
              <a:rPr lang="en-GB" baseline="0" dirty="0" smtClean="0"/>
              <a:t>. Lo </a:t>
            </a:r>
            <a:r>
              <a:rPr lang="en-GB" baseline="0" dirty="0" err="1" smtClean="0"/>
              <a:t>importante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tener</a:t>
            </a:r>
            <a:r>
              <a:rPr lang="en-GB" baseline="0" dirty="0" smtClean="0"/>
              <a:t> un </a:t>
            </a:r>
            <a:r>
              <a:rPr lang="en-GB" baseline="0" dirty="0" err="1" smtClean="0"/>
              <a:t>mensaje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comunicar</a:t>
            </a:r>
            <a:r>
              <a:rPr lang="en-GB" baseline="0" dirty="0" smtClean="0"/>
              <a:t>, y </a:t>
            </a:r>
            <a:r>
              <a:rPr lang="en-GB" baseline="0" dirty="0" err="1" smtClean="0"/>
              <a:t>encontrar</a:t>
            </a:r>
            <a:r>
              <a:rPr lang="en-GB" baseline="0" dirty="0" smtClean="0"/>
              <a:t> la forma de </a:t>
            </a:r>
            <a:r>
              <a:rPr lang="en-GB" baseline="0" dirty="0" err="1" smtClean="0"/>
              <a:t>comunicar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efectivamente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mensaje</a:t>
            </a:r>
            <a:r>
              <a:rPr lang="en-GB" baseline="0" dirty="0" smtClean="0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9C2AE-598C-440A-9A85-2A1EBCDF770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publicacion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trabajos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cientificos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tiene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varios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actores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Conocerlos</a:t>
            </a:r>
            <a:r>
              <a:rPr lang="en-GB" baseline="0" dirty="0" smtClean="0"/>
              <a:t> y </a:t>
            </a:r>
            <a:r>
              <a:rPr lang="en-GB" baseline="0" dirty="0" err="1" smtClean="0"/>
              <a:t>entender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sus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puntos</a:t>
            </a:r>
            <a:r>
              <a:rPr lang="en-GB" baseline="0" dirty="0" smtClean="0"/>
              <a:t> de vista </a:t>
            </a:r>
            <a:r>
              <a:rPr lang="en-GB" baseline="0" dirty="0" err="1" smtClean="0"/>
              <a:t>forman</a:t>
            </a:r>
            <a:r>
              <a:rPr lang="en-GB" baseline="0" dirty="0" smtClean="0"/>
              <a:t> parte de </a:t>
            </a:r>
            <a:r>
              <a:rPr lang="en-GB" baseline="0" dirty="0" err="1" smtClean="0"/>
              <a:t>lograr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comunicacion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efectiva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Quizas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uno</a:t>
            </a:r>
            <a:r>
              <a:rPr lang="en-GB" baseline="0" dirty="0" smtClean="0"/>
              <a:t> de los </a:t>
            </a:r>
            <a:r>
              <a:rPr lang="en-GB" baseline="0" dirty="0" err="1" smtClean="0"/>
              <a:t>mas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importantes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el Editor de la </a:t>
            </a:r>
            <a:r>
              <a:rPr lang="en-GB" baseline="0" dirty="0" err="1" smtClean="0"/>
              <a:t>revista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cientfica</a:t>
            </a:r>
            <a:r>
              <a:rPr lang="en-GB" baseline="0" dirty="0" smtClean="0"/>
              <a:t>. La mayor parte de </a:t>
            </a:r>
            <a:r>
              <a:rPr lang="en-GB" baseline="0" dirty="0" err="1" smtClean="0"/>
              <a:t>las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publicaciones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cientificas</a:t>
            </a:r>
            <a:r>
              <a:rPr lang="en-GB" baseline="0" dirty="0" smtClean="0"/>
              <a:t> son </a:t>
            </a:r>
            <a:r>
              <a:rPr lang="en-GB" baseline="0" dirty="0" err="1" smtClean="0"/>
              <a:t>empresas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comerciales</a:t>
            </a:r>
            <a:r>
              <a:rPr lang="en-GB" baseline="0" dirty="0" smtClean="0"/>
              <a:t>, y </a:t>
            </a:r>
            <a:r>
              <a:rPr lang="en-GB" baseline="0" dirty="0" err="1" smtClean="0"/>
              <a:t>existe</a:t>
            </a:r>
            <a:r>
              <a:rPr lang="en-GB" baseline="0" dirty="0" smtClean="0"/>
              <a:t> un </a:t>
            </a:r>
            <a:r>
              <a:rPr lang="en-GB" baseline="0" dirty="0" err="1" smtClean="0"/>
              <a:t>mercado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genuino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existan</a:t>
            </a:r>
            <a:r>
              <a:rPr lang="en-GB" baseline="0" dirty="0" smtClean="0"/>
              <a:t>. La </a:t>
            </a:r>
            <a:r>
              <a:rPr lang="en-GB" baseline="0" dirty="0" err="1" smtClean="0"/>
              <a:t>publicacion</a:t>
            </a:r>
            <a:r>
              <a:rPr lang="en-GB" baseline="0" dirty="0" smtClean="0"/>
              <a:t> en </a:t>
            </a:r>
            <a:r>
              <a:rPr lang="en-GB" baseline="0" dirty="0" err="1" smtClean="0"/>
              <a:t>revistas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prestigiosas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necesidad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para</a:t>
            </a:r>
            <a:r>
              <a:rPr lang="en-GB" baseline="0" dirty="0" smtClean="0"/>
              <a:t> la </a:t>
            </a:r>
            <a:r>
              <a:rPr lang="en-GB" baseline="0" dirty="0" err="1" smtClean="0"/>
              <a:t>gran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mayaria</a:t>
            </a:r>
            <a:r>
              <a:rPr lang="en-GB" baseline="0" dirty="0" smtClean="0"/>
              <a:t> de los </a:t>
            </a:r>
            <a:r>
              <a:rPr lang="en-GB" baseline="0" dirty="0" err="1" smtClean="0"/>
              <a:t>academicos</a:t>
            </a:r>
            <a:r>
              <a:rPr lang="en-GB" baseline="0" dirty="0" smtClean="0"/>
              <a:t>, y la </a:t>
            </a:r>
            <a:r>
              <a:rPr lang="en-GB" baseline="0" dirty="0" err="1" smtClean="0"/>
              <a:t>mayoria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nosotros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actualizamos</a:t>
            </a:r>
            <a:r>
              <a:rPr lang="en-GB" baseline="0" dirty="0" smtClean="0"/>
              <a:t> o </a:t>
            </a:r>
            <a:r>
              <a:rPr lang="en-GB" baseline="0" dirty="0" err="1" smtClean="0"/>
              <a:t>educamos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leyendolas</a:t>
            </a:r>
            <a:r>
              <a:rPr lang="en-GB" baseline="0" dirty="0" smtClean="0"/>
              <a:t>. </a:t>
            </a:r>
          </a:p>
          <a:p>
            <a:r>
              <a:rPr lang="en-GB" baseline="0" dirty="0" err="1" smtClean="0"/>
              <a:t>Pero</a:t>
            </a:r>
            <a:r>
              <a:rPr lang="en-GB" baseline="0" dirty="0" smtClean="0"/>
              <a:t> hay </a:t>
            </a:r>
            <a:r>
              <a:rPr lang="en-GB" baseline="0" dirty="0" err="1" smtClean="0"/>
              <a:t>muchas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revistas</a:t>
            </a:r>
            <a:r>
              <a:rPr lang="en-GB" baseline="0" dirty="0" smtClean="0"/>
              <a:t>, y </a:t>
            </a:r>
            <a:r>
              <a:rPr lang="en-GB" baseline="0" dirty="0" err="1" smtClean="0"/>
              <a:t>todas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ellas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tienen</a:t>
            </a:r>
            <a:r>
              <a:rPr lang="en-GB" baseline="0" dirty="0" smtClean="0"/>
              <a:t> la </a:t>
            </a:r>
            <a:r>
              <a:rPr lang="en-GB" baseline="0" dirty="0" err="1" smtClean="0"/>
              <a:t>necesidad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sobrevivir</a:t>
            </a:r>
            <a:r>
              <a:rPr lang="en-GB" baseline="0" dirty="0" smtClean="0"/>
              <a:t> en el </a:t>
            </a:r>
            <a:r>
              <a:rPr lang="en-GB" baseline="0" dirty="0" err="1" smtClean="0"/>
              <a:t>mercado</a:t>
            </a:r>
            <a:r>
              <a:rPr lang="en-GB" baseline="0" dirty="0" smtClean="0"/>
              <a:t>. Para </a:t>
            </a:r>
            <a:r>
              <a:rPr lang="en-GB" baseline="0" dirty="0" err="1" smtClean="0"/>
              <a:t>eso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tratan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entender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muy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bien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necesidades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sus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lesctores</a:t>
            </a:r>
            <a:r>
              <a:rPr lang="en-GB" baseline="0" dirty="0" smtClean="0"/>
              <a:t> y </a:t>
            </a:r>
            <a:r>
              <a:rPr lang="en-GB" baseline="0" dirty="0" err="1" smtClean="0"/>
              <a:t>suscriptores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sus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anunciantes</a:t>
            </a:r>
            <a:r>
              <a:rPr lang="en-GB" baseline="0" dirty="0" smtClean="0"/>
              <a:t>. Y en general, </a:t>
            </a:r>
            <a:r>
              <a:rPr lang="en-GB" baseline="0" dirty="0" err="1" smtClean="0"/>
              <a:t>trataran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atraer</a:t>
            </a:r>
            <a:r>
              <a:rPr lang="en-GB" baseline="0" dirty="0" smtClean="0"/>
              <a:t> a los </a:t>
            </a:r>
            <a:r>
              <a:rPr lang="en-GB" baseline="0" dirty="0" err="1" smtClean="0"/>
              <a:t>mejores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articulos</a:t>
            </a:r>
            <a:r>
              <a:rPr lang="en-GB" baseline="0" dirty="0" smtClean="0"/>
              <a:t> , </a:t>
            </a:r>
            <a:r>
              <a:rPr lang="en-GB" baseline="0" dirty="0" err="1" smtClean="0"/>
              <a:t>las</a:t>
            </a:r>
            <a:r>
              <a:rPr lang="en-GB" baseline="0" dirty="0" smtClean="0"/>
              <a:t> ideas </a:t>
            </a:r>
            <a:r>
              <a:rPr lang="en-GB" baseline="0" dirty="0" err="1" smtClean="0"/>
              <a:t>mas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originales</a:t>
            </a:r>
            <a:r>
              <a:rPr lang="en-GB" baseline="0" dirty="0" smtClean="0"/>
              <a:t> y a los </a:t>
            </a:r>
            <a:r>
              <a:rPr lang="en-GB" baseline="0" dirty="0" err="1" smtClean="0"/>
              <a:t>autores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conocidos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Tienen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formas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medir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su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exito</a:t>
            </a:r>
            <a:r>
              <a:rPr lang="en-GB" baseline="0" dirty="0" smtClean="0"/>
              <a:t> a </a:t>
            </a:r>
            <a:r>
              <a:rPr lang="en-GB" baseline="0" dirty="0" err="1" smtClean="0"/>
              <a:t>traves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varios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sistemas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medicion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bibliometrica</a:t>
            </a:r>
            <a:r>
              <a:rPr lang="en-GB" baseline="0" dirty="0" smtClean="0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9C2AE-598C-440A-9A85-2A1EBCDF770F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Pero</a:t>
            </a:r>
            <a:r>
              <a:rPr lang="en-GB" dirty="0" smtClean="0"/>
              <a:t> un </a:t>
            </a:r>
            <a:r>
              <a:rPr lang="en-GB" dirty="0" err="1" smtClean="0"/>
              <a:t>grupo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actores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importantes</a:t>
            </a:r>
            <a:r>
              <a:rPr lang="en-GB" baseline="0" dirty="0" smtClean="0"/>
              <a:t> en </a:t>
            </a:r>
            <a:r>
              <a:rPr lang="en-GB" baseline="0" dirty="0" err="1" smtClean="0"/>
              <a:t>este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proceso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somos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nosotros</a:t>
            </a:r>
            <a:r>
              <a:rPr lang="en-GB" baseline="0" dirty="0" smtClean="0"/>
              <a:t>, los </a:t>
            </a:r>
            <a:r>
              <a:rPr lang="en-GB" baseline="0" dirty="0" err="1" smtClean="0"/>
              <a:t>autores</a:t>
            </a:r>
            <a:r>
              <a:rPr lang="en-GB" baseline="0" dirty="0" smtClean="0"/>
              <a:t> de los </a:t>
            </a:r>
            <a:r>
              <a:rPr lang="en-GB" baseline="0" dirty="0" err="1" smtClean="0"/>
              <a:t>contenidos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Ya</a:t>
            </a:r>
            <a:r>
              <a:rPr lang="en-GB" baseline="0" dirty="0" smtClean="0"/>
              <a:t> sea </a:t>
            </a:r>
            <a:r>
              <a:rPr lang="en-GB" baseline="0" dirty="0" err="1" smtClean="0"/>
              <a:t>porque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necesitamos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publicaciones</a:t>
            </a:r>
            <a:r>
              <a:rPr lang="en-GB" baseline="0" dirty="0" smtClean="0"/>
              <a:t> en </a:t>
            </a:r>
            <a:r>
              <a:rPr lang="en-GB" baseline="0" dirty="0" err="1" smtClean="0"/>
              <a:t>nuestro</a:t>
            </a:r>
            <a:r>
              <a:rPr lang="en-GB" baseline="0" dirty="0" smtClean="0"/>
              <a:t> CV o </a:t>
            </a:r>
            <a:r>
              <a:rPr lang="en-GB" baseline="0" dirty="0" err="1" smtClean="0"/>
              <a:t>para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ganar</a:t>
            </a:r>
            <a:r>
              <a:rPr lang="en-GB" baseline="0" dirty="0" smtClean="0"/>
              <a:t> el </a:t>
            </a:r>
            <a:r>
              <a:rPr lang="en-GB" baseline="0" dirty="0" err="1" smtClean="0"/>
              <a:t>proximo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subsidio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publicar</a:t>
            </a:r>
            <a:r>
              <a:rPr lang="en-GB" baseline="0" dirty="0" smtClean="0"/>
              <a:t> en </a:t>
            </a:r>
            <a:r>
              <a:rPr lang="en-GB" baseline="0" dirty="0" err="1" smtClean="0"/>
              <a:t>una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revista</a:t>
            </a:r>
            <a:r>
              <a:rPr lang="en-GB" baseline="0" dirty="0" smtClean="0"/>
              <a:t> de alto </a:t>
            </a:r>
            <a:r>
              <a:rPr lang="en-GB" baseline="0" dirty="0" err="1" smtClean="0"/>
              <a:t>impacto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bibliografico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algo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todos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deseamos</a:t>
            </a:r>
            <a:r>
              <a:rPr lang="en-GB" baseline="0" dirty="0" smtClean="0"/>
              <a:t> y </a:t>
            </a:r>
            <a:r>
              <a:rPr lang="en-GB" baseline="0" dirty="0" err="1" smtClean="0"/>
              <a:t>aspiramos</a:t>
            </a:r>
            <a:r>
              <a:rPr lang="en-GB" baseline="0" dirty="0" smtClean="0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9C2AE-598C-440A-9A85-2A1EBCDF770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</a:t>
            </a:r>
            <a:r>
              <a:rPr lang="en-GB" baseline="0" dirty="0" smtClean="0"/>
              <a:t> clave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entonces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entender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los </a:t>
            </a:r>
            <a:r>
              <a:rPr lang="en-GB" baseline="0" dirty="0" err="1" smtClean="0"/>
              <a:t>editores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quieren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buen</a:t>
            </a:r>
            <a:r>
              <a:rPr lang="en-GB" baseline="0" dirty="0" smtClean="0"/>
              <a:t> material en </a:t>
            </a:r>
            <a:r>
              <a:rPr lang="en-GB" baseline="0" dirty="0" err="1" smtClean="0"/>
              <a:t>su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revista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plazca</a:t>
            </a:r>
            <a:r>
              <a:rPr lang="en-GB" baseline="0" dirty="0" smtClean="0"/>
              <a:t> a </a:t>
            </a:r>
            <a:r>
              <a:rPr lang="en-GB" baseline="0" dirty="0" err="1" smtClean="0"/>
              <a:t>su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audiencia</a:t>
            </a:r>
            <a:r>
              <a:rPr lang="en-GB" baseline="0" dirty="0" smtClean="0"/>
              <a:t>, y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el </a:t>
            </a:r>
            <a:r>
              <a:rPr lang="en-GB" baseline="0" dirty="0" err="1" smtClean="0"/>
              <a:t>proceso</a:t>
            </a:r>
            <a:r>
              <a:rPr lang="en-GB" baseline="0" dirty="0" smtClean="0"/>
              <a:t> sea lo </a:t>
            </a:r>
            <a:r>
              <a:rPr lang="en-GB" baseline="0" dirty="0" err="1" smtClean="0"/>
              <a:t>mas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costo-efectivo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ellos</a:t>
            </a:r>
            <a:r>
              <a:rPr lang="en-GB" baseline="0" dirty="0" smtClean="0"/>
              <a:t>. </a:t>
            </a:r>
          </a:p>
          <a:p>
            <a:r>
              <a:rPr lang="en-GB" baseline="0" dirty="0" err="1" smtClean="0"/>
              <a:t>Pero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publicar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tarea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ardua</a:t>
            </a:r>
            <a:r>
              <a:rPr lang="en-GB" baseline="0" dirty="0" smtClean="0"/>
              <a:t>, tan </a:t>
            </a:r>
            <a:r>
              <a:rPr lang="en-GB" baseline="0" dirty="0" err="1" smtClean="0"/>
              <a:t>ardua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muchos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nuestros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proyectos</a:t>
            </a:r>
            <a:r>
              <a:rPr lang="en-GB" baseline="0" dirty="0" smtClean="0"/>
              <a:t> se </a:t>
            </a:r>
            <a:r>
              <a:rPr lang="en-GB" baseline="0" dirty="0" err="1" smtClean="0"/>
              <a:t>olvidan</a:t>
            </a:r>
            <a:r>
              <a:rPr lang="en-GB" baseline="0" dirty="0" smtClean="0"/>
              <a:t> en un </a:t>
            </a:r>
            <a:r>
              <a:rPr lang="en-GB" baseline="0" dirty="0" err="1" smtClean="0"/>
              <a:t>cajon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porque</a:t>
            </a:r>
            <a:r>
              <a:rPr lang="en-GB" baseline="0" dirty="0" smtClean="0"/>
              <a:t> no </a:t>
            </a:r>
            <a:r>
              <a:rPr lang="en-GB" baseline="0" dirty="0" err="1" smtClean="0"/>
              <a:t>sabemos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como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navegar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las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dificultades</a:t>
            </a:r>
            <a:r>
              <a:rPr lang="en-GB" baseline="0" dirty="0" smtClean="0"/>
              <a:t>. </a:t>
            </a:r>
          </a:p>
          <a:p>
            <a:r>
              <a:rPr lang="en-GB" baseline="0" dirty="0" err="1" smtClean="0"/>
              <a:t>Escribir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audiencia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cientifica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habilidad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se </a:t>
            </a:r>
            <a:r>
              <a:rPr lang="en-GB" baseline="0" dirty="0" err="1" smtClean="0"/>
              <a:t>puede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aprender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como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cualquier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otra</a:t>
            </a:r>
            <a:r>
              <a:rPr lang="en-GB" baseline="0" dirty="0" smtClean="0"/>
              <a:t>, y se </a:t>
            </a:r>
            <a:r>
              <a:rPr lang="en-GB" baseline="0" dirty="0" err="1" smtClean="0"/>
              <a:t>puede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desarrolloar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ejercitandola</a:t>
            </a:r>
            <a:r>
              <a:rPr lang="en-GB" baseline="0" dirty="0" smtClean="0"/>
              <a:t>. </a:t>
            </a:r>
          </a:p>
          <a:p>
            <a:r>
              <a:rPr lang="en-GB" baseline="0" dirty="0" smtClean="0"/>
              <a:t>Lo </a:t>
            </a:r>
            <a:r>
              <a:rPr lang="en-GB" baseline="0" dirty="0" err="1" smtClean="0"/>
              <a:t>primero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que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debemos</a:t>
            </a:r>
            <a:r>
              <a:rPr lang="en-GB" baseline="0" smtClean="0"/>
              <a:t> v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9C2AE-598C-440A-9A85-2A1EBCDF770F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BBB85-8AA8-416B-87B3-42E394CF829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CF4DA-DF16-430E-A491-55658B18B64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What the editors want: How to get your findings published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en-GB" dirty="0" smtClean="0"/>
              <a:t>Martin O’Flaherty</a:t>
            </a:r>
          </a:p>
          <a:p>
            <a:pPr algn="r"/>
            <a:endParaRPr lang="en-GB" dirty="0" smtClean="0"/>
          </a:p>
          <a:p>
            <a:pPr algn="r"/>
            <a:r>
              <a:rPr lang="en-GB" sz="2800" dirty="0" smtClean="0"/>
              <a:t>Lecturer in Epidemiology and Health Services Research, Division of Public Health.</a:t>
            </a:r>
          </a:p>
          <a:p>
            <a:pPr algn="r"/>
            <a:r>
              <a:rPr lang="en-GB" sz="2800" dirty="0" smtClean="0"/>
              <a:t>University of Liverpool</a:t>
            </a:r>
            <a:endParaRPr lang="en-GB" sz="2800" dirty="0"/>
          </a:p>
        </p:txBody>
      </p:sp>
      <p:pic>
        <p:nvPicPr>
          <p:cNvPr id="4" name="Picture 6" descr="Copy of LVP_UNI_LOGO_Pant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3752917" cy="8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478" y="109727"/>
            <a:ext cx="2093785" cy="14815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55260" y="6170311"/>
            <a:ext cx="1606664" cy="529101"/>
            <a:chOff x="85016" y="116632"/>
            <a:chExt cx="1606664" cy="529101"/>
          </a:xfrm>
        </p:grpSpPr>
        <p:pic>
          <p:nvPicPr>
            <p:cNvPr id="7" name="Picture 5" descr="http://research.ncl.ac.uk/media/sites/researchwebsites/rescapmed/EUlogo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16" y="116632"/>
              <a:ext cx="811288" cy="52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http://research.ncl.ac.uk/media/sites/researchwebsites/rescapmed/FP7logo2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21640"/>
              <a:ext cx="648072" cy="52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Who can carry our message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600" dirty="0" smtClean="0"/>
              <a:t>Know your journals and classify them by “audience”</a:t>
            </a:r>
          </a:p>
          <a:p>
            <a:pPr lvl="1"/>
            <a:r>
              <a:rPr lang="en-GB" sz="1400" dirty="0" smtClean="0"/>
              <a:t>Every journal has an statement about what they are willing to publish</a:t>
            </a:r>
          </a:p>
          <a:p>
            <a:pPr lvl="1"/>
            <a:r>
              <a:rPr lang="en-GB" sz="1400" dirty="0" smtClean="0"/>
              <a:t>The TOCs showed in what they are actually interested. </a:t>
            </a:r>
            <a:endParaRPr lang="en-GB" sz="1400" dirty="0"/>
          </a:p>
          <a:p>
            <a:pPr lvl="1"/>
            <a:r>
              <a:rPr lang="en-GB" sz="1400" dirty="0" smtClean="0"/>
              <a:t>The TOCs can help in deciding if your finding are “novelty” for their readership. </a:t>
            </a:r>
            <a:endParaRPr lang="en-GB" sz="1400" dirty="0"/>
          </a:p>
          <a:p>
            <a:pPr lvl="1"/>
            <a:endParaRPr lang="en-GB" sz="1400" dirty="0" smtClean="0"/>
          </a:p>
          <a:p>
            <a:r>
              <a:rPr lang="en-GB" sz="1600" dirty="0" smtClean="0"/>
              <a:t>Know your journals: Visibility</a:t>
            </a:r>
          </a:p>
          <a:p>
            <a:pPr lvl="1"/>
            <a:r>
              <a:rPr lang="en-GB" sz="1400" dirty="0" smtClean="0"/>
              <a:t>IF, citations and papers half life important, inform but they are not by themselves the only criteria</a:t>
            </a:r>
          </a:p>
          <a:p>
            <a:pPr lvl="1"/>
            <a:r>
              <a:rPr lang="en-GB" sz="1400" dirty="0" smtClean="0"/>
              <a:t>Online first facilities</a:t>
            </a:r>
          </a:p>
          <a:p>
            <a:pPr lvl="1"/>
            <a:r>
              <a:rPr lang="en-GB" sz="1400" dirty="0" smtClean="0"/>
              <a:t>Open access journals: Formal </a:t>
            </a:r>
            <a:r>
              <a:rPr lang="en-GB" sz="1400" dirty="0" err="1" smtClean="0"/>
              <a:t>bibliometry</a:t>
            </a:r>
            <a:r>
              <a:rPr lang="en-GB" sz="1400" dirty="0" smtClean="0"/>
              <a:t>, web 2.0 metrics (clicks)</a:t>
            </a:r>
          </a:p>
          <a:p>
            <a:pPr lvl="1"/>
            <a:endParaRPr lang="en-GB" sz="1400" dirty="0" smtClean="0"/>
          </a:p>
          <a:p>
            <a:r>
              <a:rPr lang="en-GB" sz="1600" dirty="0" smtClean="0"/>
              <a:t>Who is the Editor? What is he/she doing?</a:t>
            </a:r>
          </a:p>
          <a:p>
            <a:pPr lvl="1"/>
            <a:r>
              <a:rPr lang="en-GB" sz="1400" dirty="0" smtClean="0"/>
              <a:t>Always address your submission to the editor, by name.</a:t>
            </a:r>
          </a:p>
          <a:p>
            <a:pPr lvl="1"/>
            <a:r>
              <a:rPr lang="en-GB" sz="1400" dirty="0" smtClean="0"/>
              <a:t>Always tell the editor why your paper will make his or her journal more successful (importance, novelty, originality) </a:t>
            </a:r>
          </a:p>
          <a:p>
            <a:pPr lvl="1"/>
            <a:r>
              <a:rPr lang="en-GB" sz="1400" dirty="0" smtClean="0"/>
              <a:t>The editor )or associate editors have a lot of manuscripts: the cover letter, the title and the abstract are the things they look at to reject directly, without  peer review. </a:t>
            </a:r>
          </a:p>
          <a:p>
            <a:pPr lvl="1"/>
            <a:endParaRPr lang="en-GB" sz="1400" dirty="0" smtClean="0"/>
          </a:p>
          <a:p>
            <a:r>
              <a:rPr lang="en-GB" sz="1600" dirty="0" smtClean="0"/>
              <a:t>Who can review our papers? Friends , experts, or we leave to the editor that decision? 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Risks and opportunities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Undesirable outcomes for your manuscript</a:t>
            </a:r>
          </a:p>
          <a:p>
            <a:pPr lvl="1"/>
            <a:r>
              <a:rPr lang="en-GB" dirty="0" smtClean="0"/>
              <a:t>“Dead” manuscript </a:t>
            </a:r>
          </a:p>
          <a:p>
            <a:pPr lvl="1"/>
            <a:r>
              <a:rPr lang="en-GB" dirty="0" smtClean="0"/>
              <a:t>“Manuscript without a home” syndrome. </a:t>
            </a:r>
          </a:p>
          <a:p>
            <a:pPr lvl="1"/>
            <a:r>
              <a:rPr lang="en-GB" dirty="0" smtClean="0"/>
              <a:t>“Delayed” manuscript</a:t>
            </a:r>
            <a:endParaRPr lang="en-GB" dirty="0"/>
          </a:p>
          <a:p>
            <a:r>
              <a:rPr lang="en-GB" dirty="0" smtClean="0"/>
              <a:t>Evaluate risks</a:t>
            </a:r>
          </a:p>
          <a:p>
            <a:pPr lvl="1"/>
            <a:r>
              <a:rPr lang="en-GB" dirty="0" smtClean="0"/>
              <a:t>Chance of rejection</a:t>
            </a:r>
          </a:p>
          <a:p>
            <a:pPr lvl="1"/>
            <a:r>
              <a:rPr lang="en-GB" dirty="0" smtClean="0"/>
              <a:t>Turn-around time for first and subsequent decisions. </a:t>
            </a:r>
          </a:p>
          <a:p>
            <a:pPr lvl="1"/>
            <a:r>
              <a:rPr lang="en-GB" dirty="0" smtClean="0"/>
              <a:t>Opportunity costs.</a:t>
            </a:r>
          </a:p>
          <a:p>
            <a:r>
              <a:rPr lang="en-GB" dirty="0" smtClean="0"/>
              <a:t>Evaluate opportunities:</a:t>
            </a:r>
          </a:p>
          <a:p>
            <a:pPr lvl="1"/>
            <a:r>
              <a:rPr lang="en-GB" dirty="0" smtClean="0"/>
              <a:t>Chance of having a big impact</a:t>
            </a:r>
          </a:p>
          <a:p>
            <a:pPr lvl="1"/>
            <a:r>
              <a:rPr lang="en-GB" dirty="0" smtClean="0"/>
              <a:t>Chance of getting A)editors comments, B)reviewers 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dirty="0" smtClean="0"/>
              <a:t>5. What, who, how, when for the submission documents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A manuscript submission is a process that needs management:</a:t>
            </a:r>
          </a:p>
          <a:p>
            <a:pPr lvl="1"/>
            <a:r>
              <a:rPr lang="en-GB" dirty="0" smtClean="0"/>
              <a:t>Explicit “lead”</a:t>
            </a:r>
          </a:p>
          <a:p>
            <a:pPr lvl="1"/>
            <a:r>
              <a:rPr lang="en-GB" dirty="0" smtClean="0"/>
              <a:t>Explicit “timetable”</a:t>
            </a:r>
          </a:p>
          <a:p>
            <a:pPr lvl="1"/>
            <a:r>
              <a:rPr lang="en-GB" dirty="0" smtClean="0"/>
              <a:t>Explicit “deadlines”</a:t>
            </a:r>
          </a:p>
          <a:p>
            <a:r>
              <a:rPr lang="en-GB" dirty="0" smtClean="0"/>
              <a:t>Efficiency is key:</a:t>
            </a:r>
          </a:p>
          <a:p>
            <a:pPr lvl="1"/>
            <a:r>
              <a:rPr lang="en-GB" dirty="0" smtClean="0"/>
              <a:t>Minimum amount of work to keep moving the manuscript from journal to journal is the key factor to decide next step after rejection. </a:t>
            </a:r>
          </a:p>
          <a:p>
            <a:pPr lvl="1"/>
            <a:r>
              <a:rPr lang="en-GB" dirty="0" smtClean="0"/>
              <a:t>Reviewers comment generates work: Are they worth the effort or we simply move on? </a:t>
            </a:r>
          </a:p>
          <a:p>
            <a:r>
              <a:rPr lang="en-GB" dirty="0" smtClean="0"/>
              <a:t>Motivation is key:</a:t>
            </a:r>
          </a:p>
          <a:p>
            <a:pPr lvl="1"/>
            <a:r>
              <a:rPr lang="en-GB" dirty="0" smtClean="0"/>
              <a:t>Believe your message</a:t>
            </a:r>
          </a:p>
          <a:p>
            <a:pPr lvl="1"/>
            <a:r>
              <a:rPr lang="en-GB" dirty="0" smtClean="0"/>
              <a:t>Your work will find a home (perhaps not the one you dreamed about)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5. More </a:t>
            </a:r>
            <a:r>
              <a:rPr lang="en-GB" dirty="0" err="1" smtClean="0"/>
              <a:t>nuts&amp;Bolts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Cover letter:</a:t>
            </a:r>
          </a:p>
          <a:p>
            <a:pPr lvl="1"/>
            <a:r>
              <a:rPr lang="en-GB" dirty="0" smtClean="0"/>
              <a:t>Establish personal communication.</a:t>
            </a:r>
          </a:p>
          <a:p>
            <a:pPr lvl="1"/>
            <a:r>
              <a:rPr lang="en-GB" dirty="0" smtClean="0"/>
              <a:t>A way to deliver your message in a clear way to the guys that control the process.</a:t>
            </a:r>
          </a:p>
          <a:p>
            <a:pPr lvl="1"/>
            <a:r>
              <a:rPr lang="en-GB" dirty="0" smtClean="0"/>
              <a:t>Allow you to explain things that are not possible to explain in the formal manuscript.</a:t>
            </a:r>
          </a:p>
          <a:p>
            <a:pPr lvl="1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Sexy cover letter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GB" dirty="0" smtClean="0"/>
              <a:t>Prof XXX, Editor Journal of Improbable Research</a:t>
            </a:r>
          </a:p>
          <a:p>
            <a:pPr>
              <a:buNone/>
            </a:pPr>
            <a:r>
              <a:rPr lang="en-GB" dirty="0" smtClean="0"/>
              <a:t>Dear Prof XXX:</a:t>
            </a:r>
          </a:p>
          <a:p>
            <a:pPr>
              <a:buNone/>
            </a:pPr>
            <a:r>
              <a:rPr lang="en-GB" dirty="0" smtClean="0"/>
              <a:t>“Reducing the risk of Y using  X in Z: A randomized controlled trial involving 3 million persons”</a:t>
            </a:r>
          </a:p>
          <a:p>
            <a:pPr>
              <a:buNone/>
            </a:pPr>
            <a:r>
              <a:rPr lang="en-GB" dirty="0" smtClean="0"/>
              <a:t>We want to publish this manuscript in your journal.</a:t>
            </a:r>
          </a:p>
          <a:p>
            <a:pPr>
              <a:buNone/>
            </a:pPr>
            <a:r>
              <a:rPr lang="en-GB" dirty="0" smtClean="0"/>
              <a:t>As you now, Y is an increasingly worrying disease that affects a large quantity of people globally, IN this study, we used the drug X that showed some effects in reducing Y risk factor levels but no effect in risk, despite previous  level 1-3 studies. </a:t>
            </a:r>
          </a:p>
          <a:p>
            <a:pPr>
              <a:buNone/>
            </a:pPr>
            <a:r>
              <a:rPr lang="en-GB" dirty="0" smtClean="0"/>
              <a:t>Our study was conducted in a larger population, with more accurate case ascertainment We were able to find a XX% risk reduction that lasted for the entire duration of the study. </a:t>
            </a:r>
          </a:p>
          <a:p>
            <a:pPr>
              <a:buNone/>
            </a:pPr>
            <a:r>
              <a:rPr lang="en-GB" dirty="0" smtClean="0"/>
              <a:t>We hope that this study will be a useful contribution to the ongoing debate on disease Y therapy, particularly about the potential for drug x to become the standard of care. </a:t>
            </a:r>
          </a:p>
          <a:p>
            <a:pPr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Yours sincerely</a:t>
            </a:r>
          </a:p>
          <a:p>
            <a:pPr>
              <a:buNone/>
            </a:pPr>
            <a:r>
              <a:rPr lang="en-GB" dirty="0" smtClean="0"/>
              <a:t>Prof XXXX</a:t>
            </a:r>
          </a:p>
          <a:p>
            <a:pPr>
              <a:buNone/>
            </a:pPr>
            <a:r>
              <a:rPr lang="en-GB" dirty="0" smtClean="0"/>
              <a:t>Dr XXXX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 smtClean="0"/>
              <a:t>Address, phone.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67544" y="2564904"/>
            <a:ext cx="820891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is know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7544" y="3140968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this study adds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67544" y="3573016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 What?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4" y="1988840"/>
            <a:ext cx="82089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 this interesting to you?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1484784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 know who you are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Should fit into one side of A4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67544" y="2564904"/>
            <a:ext cx="820891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is know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7544" y="3140968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this study adds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67544" y="3573016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 What?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4" y="1988840"/>
            <a:ext cx="82089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 this interesting to you?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1484784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 know who you are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Manuscript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KISS principle: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KEEP IT SHORT &amp; SIMPLE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KEEP IT SIMPLE, STUPID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Story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You are telling a story in a structured way. BUT REMEBER, YOU ARE TELLING A STORY</a:t>
            </a:r>
          </a:p>
          <a:p>
            <a:r>
              <a:rPr lang="en-GB" dirty="0" smtClean="0"/>
              <a:t> .</a:t>
            </a:r>
          </a:p>
          <a:p>
            <a:pPr lvl="1"/>
            <a:r>
              <a:rPr lang="en-GB" dirty="0" smtClean="0"/>
              <a:t>Include a beginning, a middle, and an end</a:t>
            </a:r>
          </a:p>
          <a:p>
            <a:pPr lvl="2"/>
            <a:r>
              <a:rPr lang="en-GB" dirty="0" smtClean="0"/>
              <a:t>Why should the reader be interested? </a:t>
            </a:r>
          </a:p>
          <a:p>
            <a:pPr lvl="2"/>
            <a:r>
              <a:rPr lang="en-GB" dirty="0" smtClean="0"/>
              <a:t>What did you find?  </a:t>
            </a:r>
          </a:p>
          <a:p>
            <a:pPr lvl="2"/>
            <a:r>
              <a:rPr lang="en-GB" dirty="0" smtClean="0"/>
              <a:t>Why is it important?</a:t>
            </a:r>
          </a:p>
          <a:p>
            <a:pPr lvl="2"/>
            <a:r>
              <a:rPr lang="en-GB" dirty="0" smtClean="0"/>
              <a:t>How this fit with the rest of the evidence</a:t>
            </a:r>
          </a:p>
          <a:p>
            <a:pPr lvl="2"/>
            <a:r>
              <a:rPr lang="en-GB" dirty="0" smtClean="0"/>
              <a:t>What are the STRENGHTS? What are the </a:t>
            </a:r>
            <a:r>
              <a:rPr lang="en-GB" sz="1400" dirty="0" smtClean="0"/>
              <a:t>LIMITATIONS</a:t>
            </a:r>
            <a:r>
              <a:rPr lang="en-GB" dirty="0" smtClean="0"/>
              <a:t>? </a:t>
            </a:r>
          </a:p>
          <a:p>
            <a:pPr lvl="2"/>
            <a:r>
              <a:rPr lang="en-GB" dirty="0" smtClean="0"/>
              <a:t>What to do next? </a:t>
            </a:r>
          </a:p>
          <a:p>
            <a:endParaRPr lang="en-GB" dirty="0" smtClean="0"/>
          </a:p>
          <a:p>
            <a:r>
              <a:rPr lang="en-GB" dirty="0" smtClean="0"/>
              <a:t>Exclude  anything not relevant to the story</a:t>
            </a:r>
          </a:p>
          <a:p>
            <a:r>
              <a:rPr lang="en-GB" dirty="0" smtClean="0"/>
              <a:t> A common theme throughout aids the reader</a:t>
            </a:r>
          </a:p>
          <a:p>
            <a:r>
              <a:rPr lang="en-GB" dirty="0" smtClean="0"/>
              <a:t>Create an OUTLINE WITH YOUR STORY LINE STRUCTURE IN THEMES </a:t>
            </a:r>
          </a:p>
          <a:p>
            <a:r>
              <a:rPr lang="en-GB" dirty="0" smtClean="0"/>
              <a:t>EACH THEME=A PARAGRAPH.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Paragraph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First Sentence:</a:t>
            </a:r>
          </a:p>
          <a:p>
            <a:pPr lvl="1"/>
            <a:r>
              <a:rPr lang="en-GB" dirty="0" smtClean="0"/>
              <a:t>KEY</a:t>
            </a:r>
          </a:p>
          <a:p>
            <a:pPr lvl="1"/>
            <a:r>
              <a:rPr lang="en-GB" dirty="0" smtClean="0"/>
              <a:t>It concisely states the THEME.</a:t>
            </a:r>
          </a:p>
          <a:p>
            <a:pPr lvl="1"/>
            <a:r>
              <a:rPr lang="en-GB" dirty="0" smtClean="0"/>
              <a:t>You can skip the rest of the paragraph, and still get the theme. </a:t>
            </a:r>
          </a:p>
          <a:p>
            <a:r>
              <a:rPr lang="en-GB" dirty="0" smtClean="0"/>
              <a:t>Subsequent sentences:</a:t>
            </a:r>
          </a:p>
          <a:p>
            <a:pPr lvl="1"/>
            <a:r>
              <a:rPr lang="en-GB" dirty="0" smtClean="0"/>
              <a:t>Related to the theme presented in the first sentence. </a:t>
            </a:r>
          </a:p>
          <a:p>
            <a:pPr lvl="1"/>
            <a:r>
              <a:rPr lang="en-GB" dirty="0" smtClean="0"/>
              <a:t>Offers context, material, details, support</a:t>
            </a:r>
          </a:p>
          <a:p>
            <a:pPr lvl="1"/>
            <a:r>
              <a:rPr lang="en-GB" dirty="0" smtClean="0"/>
              <a:t>Linking words essential (however, moreover, First, More later,)</a:t>
            </a:r>
          </a:p>
          <a:p>
            <a:r>
              <a:rPr lang="en-GB" dirty="0" smtClean="0"/>
              <a:t>The Last Sentence:</a:t>
            </a:r>
          </a:p>
          <a:p>
            <a:pPr lvl="1"/>
            <a:r>
              <a:rPr lang="en-GB" dirty="0" smtClean="0"/>
              <a:t>KEY:</a:t>
            </a:r>
          </a:p>
          <a:p>
            <a:pPr lvl="1"/>
            <a:r>
              <a:rPr lang="en-GB" dirty="0" smtClean="0"/>
              <a:t>Wrap-up: What’s wrong. What’s good or reminder for first sentence</a:t>
            </a:r>
          </a:p>
          <a:p>
            <a:pPr lvl="1"/>
            <a:r>
              <a:rPr lang="en-GB" dirty="0" smtClean="0"/>
              <a:t>Introduce the next theme</a:t>
            </a:r>
          </a:p>
          <a:p>
            <a:pPr lvl="1"/>
            <a:r>
              <a:rPr lang="en-GB" dirty="0" smtClean="0"/>
              <a:t>Keep with the theme, but in a new track.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Paper Sections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Abstract</a:t>
            </a:r>
          </a:p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Methods </a:t>
            </a:r>
          </a:p>
          <a:p>
            <a:r>
              <a:rPr lang="en-GB" dirty="0" smtClean="0"/>
              <a:t>Results</a:t>
            </a:r>
          </a:p>
          <a:p>
            <a:r>
              <a:rPr lang="en-GB" dirty="0" smtClean="0"/>
              <a:t>Discussion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 for today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Publishing Game</a:t>
            </a:r>
          </a:p>
          <a:p>
            <a:r>
              <a:rPr lang="en-GB" dirty="0" smtClean="0"/>
              <a:t>How our publication process looks like, right now? </a:t>
            </a:r>
          </a:p>
          <a:p>
            <a:pPr lvl="1"/>
            <a:r>
              <a:rPr lang="en-GB" dirty="0" smtClean="0"/>
              <a:t>Positives</a:t>
            </a:r>
          </a:p>
          <a:p>
            <a:pPr lvl="1"/>
            <a:r>
              <a:rPr lang="en-GB" dirty="0" smtClean="0"/>
              <a:t>Negatives</a:t>
            </a:r>
          </a:p>
          <a:p>
            <a:pPr lvl="1"/>
            <a:endParaRPr lang="en-GB" dirty="0"/>
          </a:p>
          <a:p>
            <a:r>
              <a:rPr lang="en-GB" dirty="0" smtClean="0"/>
              <a:t>What the editors want and how to adapt to that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Set the stage:</a:t>
            </a:r>
          </a:p>
          <a:p>
            <a:pPr marL="914400" lvl="1" indent="-514350"/>
            <a:r>
              <a:rPr lang="en-GB" dirty="0" smtClean="0"/>
              <a:t> address the title, frame the “big picture”. </a:t>
            </a:r>
          </a:p>
          <a:p>
            <a:pPr marL="914400" lvl="1" indent="-514350"/>
            <a:r>
              <a:rPr lang="en-GB" dirty="0" smtClean="0"/>
              <a:t>Use the last sentence of the first   paragraph to attack/defend/justify your research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Summarize what has been done.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State what is needed/missing from the state of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State the objectives of the paper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This should be your most fluid writing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KISS principle</a:t>
            </a:r>
          </a:p>
          <a:p>
            <a:r>
              <a:rPr lang="en-GB" dirty="0" smtClean="0"/>
              <a:t>IF more detailed needed:</a:t>
            </a:r>
          </a:p>
          <a:p>
            <a:pPr lvl="1"/>
            <a:r>
              <a:rPr lang="en-GB" dirty="0" smtClean="0"/>
              <a:t>Make good use of “appendices” and “Additional web materials”</a:t>
            </a:r>
          </a:p>
          <a:p>
            <a:pPr lvl="1"/>
            <a:r>
              <a:rPr lang="en-GB" dirty="0" smtClean="0"/>
              <a:t>Reference previous work describing methods.</a:t>
            </a:r>
          </a:p>
          <a:p>
            <a:r>
              <a:rPr lang="en-GB" dirty="0" smtClean="0"/>
              <a:t>Examples written on plain language of how the method works useful for general audience journals., but not for mainstream methods.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Keep to the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 speculation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 apologies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Present the results in the order that maintains the thread being woven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Logical flow from one paragraph to the next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Follow the objectives stated in the introduction.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First paragraph: Summarize your findings that support the main message.</a:t>
            </a:r>
          </a:p>
          <a:p>
            <a:r>
              <a:rPr lang="en-GB" dirty="0" smtClean="0"/>
              <a:t>Subsequent paragraphs:</a:t>
            </a:r>
          </a:p>
          <a:p>
            <a:pPr lvl="1"/>
            <a:r>
              <a:rPr lang="en-GB" dirty="0" smtClean="0"/>
              <a:t>How this compare with other papers:</a:t>
            </a:r>
          </a:p>
          <a:p>
            <a:pPr lvl="2"/>
            <a:r>
              <a:rPr lang="en-GB" dirty="0" smtClean="0"/>
              <a:t>My result </a:t>
            </a:r>
            <a:r>
              <a:rPr lang="en-GB" dirty="0" err="1" smtClean="0"/>
              <a:t>vs</a:t>
            </a:r>
            <a:r>
              <a:rPr lang="en-GB" dirty="0" smtClean="0"/>
              <a:t> the evidence base. </a:t>
            </a:r>
          </a:p>
          <a:p>
            <a:pPr lvl="1"/>
            <a:r>
              <a:rPr lang="en-GB" dirty="0" smtClean="0"/>
              <a:t>What are the strengths: Sometimes useful when discussing the wider literature or as a separate paragraph.</a:t>
            </a:r>
          </a:p>
          <a:p>
            <a:pPr lvl="1"/>
            <a:r>
              <a:rPr lang="en-GB" dirty="0" smtClean="0"/>
              <a:t>What are the limitations: Acknowledging  the limitations will fend-off reviewers. But phrase them in a way </a:t>
            </a:r>
            <a:r>
              <a:rPr lang="en-GB" dirty="0" err="1" smtClean="0"/>
              <a:t>thay</a:t>
            </a:r>
            <a:r>
              <a:rPr lang="en-GB" dirty="0" smtClean="0"/>
              <a:t> showed that you cared and you understand what it means for your results.</a:t>
            </a:r>
          </a:p>
          <a:p>
            <a:pPr lvl="1"/>
            <a:r>
              <a:rPr lang="en-GB" dirty="0" smtClean="0"/>
              <a:t>Not be to harsh on you!</a:t>
            </a:r>
          </a:p>
          <a:p>
            <a:pPr lvl="1"/>
            <a:r>
              <a:rPr lang="en-GB" dirty="0" smtClean="0"/>
              <a:t>Implications for action and your speculations</a:t>
            </a:r>
          </a:p>
          <a:p>
            <a:pPr lvl="1"/>
            <a:r>
              <a:rPr lang="en-GB" dirty="0" smtClean="0"/>
              <a:t>What’s next in terms of the next steps in the story,</a:t>
            </a:r>
          </a:p>
          <a:p>
            <a:r>
              <a:rPr lang="en-GB" dirty="0" smtClean="0"/>
              <a:t>Last paragraph:</a:t>
            </a:r>
          </a:p>
          <a:p>
            <a:pPr lvl="1"/>
            <a:r>
              <a:rPr lang="en-GB" dirty="0" smtClean="0"/>
              <a:t>Wrap up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Grammar and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 the English.</a:t>
            </a:r>
          </a:p>
          <a:p>
            <a:r>
              <a:rPr lang="en-GB" dirty="0" smtClean="0"/>
              <a:t>British or </a:t>
            </a:r>
            <a:r>
              <a:rPr lang="en-GB" dirty="0"/>
              <a:t>A</a:t>
            </a:r>
            <a:r>
              <a:rPr lang="en-GB" dirty="0" smtClean="0"/>
              <a:t>merican?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you got it right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Your first sentences and the last sentences  should provide an adequate summary of your paper. </a:t>
            </a:r>
          </a:p>
          <a:p>
            <a:pPr>
              <a:buNone/>
            </a:pPr>
            <a:r>
              <a:rPr lang="en-GB" dirty="0" smtClean="0"/>
              <a:t>Your Title is the shortest possible summary of your article. </a:t>
            </a:r>
          </a:p>
          <a:p>
            <a:pPr>
              <a:buNone/>
            </a:pPr>
            <a:r>
              <a:rPr lang="en-GB" dirty="0" smtClean="0"/>
              <a:t>Your Outline is the headings of your poster</a:t>
            </a:r>
          </a:p>
          <a:p>
            <a:pPr>
              <a:buNone/>
            </a:pPr>
            <a:r>
              <a:rPr lang="en-GB" dirty="0" smtClean="0"/>
              <a:t>Your first sentences are the main materials for the cover letter and abstract. 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Answering Reviewers’ queries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KISS principle.</a:t>
            </a:r>
          </a:p>
          <a:p>
            <a:r>
              <a:rPr lang="en-GB" dirty="0" smtClean="0"/>
              <a:t>Principle of minimu</a:t>
            </a:r>
            <a:r>
              <a:rPr lang="en-GB" dirty="0"/>
              <a:t>m</a:t>
            </a:r>
            <a:r>
              <a:rPr lang="en-GB" dirty="0" smtClean="0"/>
              <a:t> work needed :</a:t>
            </a:r>
          </a:p>
          <a:p>
            <a:pPr lvl="1"/>
            <a:r>
              <a:rPr lang="en-GB" dirty="0" smtClean="0"/>
              <a:t>to please the EDITOR, and then the reviewer. </a:t>
            </a:r>
          </a:p>
          <a:p>
            <a:r>
              <a:rPr lang="en-GB" dirty="0" smtClean="0"/>
              <a:t>Principle of keeping your paper moving:</a:t>
            </a:r>
          </a:p>
          <a:p>
            <a:pPr lvl="1"/>
            <a:r>
              <a:rPr lang="en-GB" dirty="0" smtClean="0"/>
              <a:t>IF substantial rewriting/queries asked, considered “tweaking” and send to another journal</a:t>
            </a:r>
          </a:p>
          <a:p>
            <a:r>
              <a:rPr lang="en-GB" dirty="0" smtClean="0"/>
              <a:t>Be grateful and polite. BUT if you disagree, politely do so and explain in full your reason. Is the EDITOR who decides. </a:t>
            </a:r>
          </a:p>
          <a:p>
            <a:r>
              <a:rPr lang="en-GB" dirty="0" smtClean="0"/>
              <a:t>Address every single point, describe what you did and how you modified the manuscript. </a:t>
            </a:r>
          </a:p>
          <a:p>
            <a:r>
              <a:rPr lang="en-GB" dirty="0" smtClean="0"/>
              <a:t>If it is a genuine opportunity to improve the paper:</a:t>
            </a:r>
          </a:p>
          <a:p>
            <a:pPr lvl="1"/>
            <a:r>
              <a:rPr lang="en-GB" dirty="0" smtClean="0"/>
              <a:t>IF they are willing to publish after corrections, the editor will tell (most of the time). </a:t>
            </a:r>
          </a:p>
          <a:p>
            <a:pPr lvl="1"/>
            <a:r>
              <a:rPr lang="en-GB" dirty="0" smtClean="0"/>
              <a:t>IF you can do it without running the whole project again and submit somewhere else (if rejected)</a:t>
            </a:r>
          </a:p>
          <a:p>
            <a:pPr lvl="1"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Happy publishing!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PUBLISHING TODAY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/>
          <a:lstStyle/>
          <a:p>
            <a:r>
              <a:rPr lang="en-GB" dirty="0" smtClean="0"/>
              <a:t>The Publishers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8435280" cy="3951288"/>
          </a:xfrm>
        </p:spPr>
        <p:txBody>
          <a:bodyPr>
            <a:noAutofit/>
          </a:bodyPr>
          <a:lstStyle/>
          <a:p>
            <a:r>
              <a:rPr lang="en-GB" dirty="0" smtClean="0"/>
              <a:t>Publishing is a big </a:t>
            </a:r>
            <a:r>
              <a:rPr lang="en-GB" dirty="0" err="1" smtClean="0"/>
              <a:t>bussiness</a:t>
            </a:r>
            <a:r>
              <a:rPr lang="en-GB" dirty="0" smtClean="0"/>
              <a:t>: We are here to make money. </a:t>
            </a:r>
          </a:p>
          <a:p>
            <a:r>
              <a:rPr lang="en-GB" dirty="0" smtClean="0"/>
              <a:t>There is a genuine market need for us: The  accepted way of publicizing research</a:t>
            </a:r>
          </a:p>
          <a:p>
            <a:r>
              <a:rPr lang="en-GB" dirty="0" smtClean="0"/>
              <a:t>As with any publication what is important to us:</a:t>
            </a:r>
          </a:p>
          <a:p>
            <a:pPr lvl="1"/>
            <a:r>
              <a:rPr lang="en-GB" dirty="0" smtClean="0"/>
              <a:t>Market share (attracts adverts)</a:t>
            </a:r>
          </a:p>
          <a:p>
            <a:pPr lvl="1"/>
            <a:r>
              <a:rPr lang="en-GB" dirty="0" smtClean="0"/>
              <a:t>Prestige as a function of our editorial decisions (attracts adverts)</a:t>
            </a:r>
          </a:p>
          <a:p>
            <a:pPr lvl="1"/>
            <a:r>
              <a:rPr lang="en-GB" dirty="0" smtClean="0"/>
              <a:t>Be associated with “winners” and “leaders”</a:t>
            </a:r>
          </a:p>
          <a:p>
            <a:pPr lvl="1"/>
            <a:r>
              <a:rPr lang="en-GB" dirty="0" smtClean="0"/>
              <a:t>Keep costs low:</a:t>
            </a:r>
          </a:p>
          <a:p>
            <a:pPr lvl="2"/>
            <a:r>
              <a:rPr lang="en-GB" dirty="0" smtClean="0"/>
              <a:t>Most of the work SHOULD be done by others. </a:t>
            </a:r>
          </a:p>
          <a:p>
            <a:pPr lvl="2"/>
            <a:r>
              <a:rPr lang="en-GB" dirty="0" smtClean="0"/>
              <a:t>Not in the content producing </a:t>
            </a:r>
            <a:r>
              <a:rPr lang="en-GB" dirty="0" err="1" smtClean="0"/>
              <a:t>bussiness</a:t>
            </a:r>
            <a:endParaRPr lang="en-GB" dirty="0" smtClean="0"/>
          </a:p>
          <a:p>
            <a:pPr lvl="2"/>
            <a:r>
              <a:rPr lang="en-GB" dirty="0" smtClean="0"/>
              <a:t>Keep customer contacts in a standard way and keep it to a </a:t>
            </a:r>
            <a:r>
              <a:rPr lang="en-GB" dirty="0" err="1" smtClean="0"/>
              <a:t>minimun</a:t>
            </a:r>
            <a:endParaRPr lang="en-GB" dirty="0" smtClean="0"/>
          </a:p>
          <a:p>
            <a:pPr lvl="1"/>
            <a:r>
              <a:rPr lang="en-GB" dirty="0" smtClean="0"/>
              <a:t>Measuring success: IF and </a:t>
            </a:r>
            <a:r>
              <a:rPr lang="en-GB" dirty="0" err="1" smtClean="0"/>
              <a:t>bibliometrics</a:t>
            </a:r>
            <a:endParaRPr lang="en-GB" dirty="0" smtClean="0"/>
          </a:p>
          <a:p>
            <a:pPr lvl="1"/>
            <a:r>
              <a:rPr lang="en-GB" dirty="0" smtClean="0"/>
              <a:t>We want to keep our readers happy: we want to give them stuff they like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Publishers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435280" cy="3951288"/>
          </a:xfrm>
        </p:spPr>
        <p:txBody>
          <a:bodyPr/>
          <a:lstStyle/>
          <a:p>
            <a:r>
              <a:rPr lang="en-GB" dirty="0" smtClean="0"/>
              <a:t>Fairness and Transparency is an increasing feature of our </a:t>
            </a:r>
            <a:r>
              <a:rPr lang="en-GB" dirty="0" err="1" smtClean="0"/>
              <a:t>bussines</a:t>
            </a:r>
            <a:r>
              <a:rPr lang="en-GB" dirty="0" smtClean="0"/>
              <a:t>. </a:t>
            </a:r>
          </a:p>
          <a:p>
            <a:r>
              <a:rPr lang="en-GB" dirty="0" smtClean="0"/>
              <a:t>The OPEN  ACCESS movement is anew kid in the </a:t>
            </a:r>
            <a:r>
              <a:rPr lang="en-GB" dirty="0" err="1" smtClean="0"/>
              <a:t>blcok</a:t>
            </a:r>
            <a:r>
              <a:rPr lang="en-GB" dirty="0" smtClean="0"/>
              <a:t>, need to watch them : Offers higher visibility to authors at a direct moderate price to them. We offer prestige and visibility is  </a:t>
            </a:r>
            <a:r>
              <a:rPr lang="en-GB" dirty="0" err="1" smtClean="0"/>
              <a:t>decidied</a:t>
            </a:r>
            <a:r>
              <a:rPr lang="en-GB" dirty="0" smtClean="0"/>
              <a:t> by the size of our </a:t>
            </a:r>
            <a:r>
              <a:rPr lang="en-GB" dirty="0" err="1" smtClean="0"/>
              <a:t>subsrcriber</a:t>
            </a:r>
            <a:r>
              <a:rPr lang="en-GB" dirty="0" smtClean="0"/>
              <a:t> base, </a:t>
            </a:r>
          </a:p>
          <a:p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PUBLISHING TODAY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PUBLISHING TODAY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1520" y="1124744"/>
            <a:ext cx="4041775" cy="639762"/>
          </a:xfrm>
        </p:spPr>
        <p:txBody>
          <a:bodyPr/>
          <a:lstStyle/>
          <a:p>
            <a:r>
              <a:rPr lang="en-GB" dirty="0" smtClean="0"/>
              <a:t>The Content Producers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0225" y="1844824"/>
            <a:ext cx="8290247" cy="395128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only way to justify the money we are being paid to do research, most of the time.</a:t>
            </a:r>
          </a:p>
          <a:p>
            <a:endParaRPr lang="en-GB" dirty="0" smtClean="0"/>
          </a:p>
          <a:p>
            <a:r>
              <a:rPr lang="en-GB" dirty="0" smtClean="0"/>
              <a:t>Best way to prove our “Track Record” to get more money . </a:t>
            </a:r>
          </a:p>
          <a:p>
            <a:endParaRPr lang="en-GB" dirty="0" smtClean="0"/>
          </a:p>
          <a:p>
            <a:r>
              <a:rPr lang="en-GB" dirty="0" smtClean="0"/>
              <a:t>An important and accepted way to make a contribution to the ongoing scientific debates</a:t>
            </a:r>
          </a:p>
          <a:p>
            <a:endParaRPr lang="en-GB" dirty="0" smtClean="0"/>
          </a:p>
          <a:p>
            <a:r>
              <a:rPr lang="en-GB" dirty="0" smtClean="0"/>
              <a:t>It has direct and indirect costs to us, need to factoring into our budget plans.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Exercise 5 minutes:</a:t>
            </a:r>
            <a:br>
              <a:rPr lang="en-GB" dirty="0" smtClean="0"/>
            </a:br>
            <a:r>
              <a:rPr lang="en-GB" dirty="0" smtClean="0"/>
              <a:t>Our processes today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Motivation </a:t>
            </a:r>
          </a:p>
          <a:p>
            <a:pPr lvl="1"/>
            <a:r>
              <a:rPr lang="en-GB" sz="1600" dirty="0" smtClean="0"/>
              <a:t>to do research</a:t>
            </a:r>
          </a:p>
          <a:p>
            <a:pPr lvl="1"/>
            <a:r>
              <a:rPr lang="en-GB" sz="1600" dirty="0" smtClean="0"/>
              <a:t>to publish our research</a:t>
            </a:r>
          </a:p>
          <a:p>
            <a:pPr lvl="1"/>
            <a:r>
              <a:rPr lang="en-GB" sz="1600" dirty="0" smtClean="0"/>
              <a:t>How focused are our research efforts? </a:t>
            </a:r>
          </a:p>
          <a:p>
            <a:r>
              <a:rPr lang="en-GB" sz="2000" dirty="0" smtClean="0"/>
              <a:t>How do we plan a research study? </a:t>
            </a:r>
          </a:p>
          <a:p>
            <a:pPr lvl="1"/>
            <a:r>
              <a:rPr lang="en-GB" sz="1600" dirty="0" smtClean="0"/>
              <a:t>Funding</a:t>
            </a:r>
          </a:p>
          <a:p>
            <a:pPr lvl="1"/>
            <a:r>
              <a:rPr lang="en-GB" sz="1600" dirty="0" smtClean="0"/>
              <a:t>Dissemination plans</a:t>
            </a:r>
          </a:p>
          <a:p>
            <a:r>
              <a:rPr lang="en-GB" sz="2000" dirty="0" smtClean="0"/>
              <a:t>Do we have publication targets?</a:t>
            </a:r>
          </a:p>
          <a:p>
            <a:r>
              <a:rPr lang="en-GB" sz="2000" dirty="0" smtClean="0"/>
              <a:t>What parts of the submission are critical?</a:t>
            </a:r>
          </a:p>
          <a:p>
            <a:r>
              <a:rPr lang="en-GB" sz="2000" dirty="0" smtClean="0"/>
              <a:t>How much we know about the journal we select for publication (list things you are looking at when selecting a journal) </a:t>
            </a:r>
          </a:p>
          <a:p>
            <a:r>
              <a:rPr lang="en-GB" sz="2000" dirty="0" smtClean="0"/>
              <a:t>When published, what are we going to do with that? 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the editors want: Path to a successful submission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Do we have a message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You should be able to summarize your paper in one sentence.:</a:t>
            </a:r>
          </a:p>
          <a:p>
            <a:pPr lvl="1"/>
            <a:r>
              <a:rPr lang="en-GB" dirty="0" smtClean="0"/>
              <a:t>What we found in where or whom, and how we did it. 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Hey, wait a minute. THIS LOOKS LIKE THE TITLE!</a:t>
            </a:r>
          </a:p>
          <a:p>
            <a:r>
              <a:rPr lang="en-GB" dirty="0" smtClean="0"/>
              <a:t>THERE IS ONLY ONE CHANCE FOR A FIRST IMPRESSION: Title is the first thing an editor will look at. </a:t>
            </a:r>
          </a:p>
          <a:p>
            <a:r>
              <a:rPr lang="en-GB" dirty="0" smtClean="0"/>
              <a:t>COOL:</a:t>
            </a:r>
          </a:p>
          <a:p>
            <a:pPr lvl="1"/>
            <a:r>
              <a:rPr lang="en-GB" dirty="0" smtClean="0"/>
              <a:t>The Flattening of CHD mortality in Australia 1976-2006  is continuing: A time trend study</a:t>
            </a:r>
          </a:p>
          <a:p>
            <a:r>
              <a:rPr lang="en-GB" dirty="0" smtClean="0"/>
              <a:t>NOT COOL:</a:t>
            </a:r>
          </a:p>
          <a:p>
            <a:pPr lvl="1"/>
            <a:r>
              <a:rPr lang="en-GB" dirty="0" smtClean="0"/>
              <a:t>A study of CHD Mortality rates trends in Australia 1976-2006. 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Audience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Who could be interested in what we are saying?</a:t>
            </a:r>
          </a:p>
          <a:p>
            <a:pPr lvl="1"/>
            <a:r>
              <a:rPr lang="en-GB" dirty="0" smtClean="0"/>
              <a:t>List possible audiences. </a:t>
            </a:r>
          </a:p>
          <a:p>
            <a:pPr lvl="1"/>
            <a:r>
              <a:rPr lang="en-GB" dirty="0" smtClean="0"/>
              <a:t>Many people around the world need your research. You are not alone. </a:t>
            </a:r>
          </a:p>
          <a:p>
            <a:r>
              <a:rPr lang="en-GB" dirty="0" smtClean="0"/>
              <a:t>One message, multiple audiences: More than one way of delivering the message. </a:t>
            </a:r>
          </a:p>
          <a:p>
            <a:r>
              <a:rPr lang="en-GB" b="1" dirty="0" smtClean="0"/>
              <a:t>Typical Audiences:</a:t>
            </a:r>
          </a:p>
          <a:p>
            <a:pPr lvl="1"/>
            <a:r>
              <a:rPr lang="en-GB" dirty="0" smtClean="0"/>
              <a:t>General medical readership</a:t>
            </a:r>
          </a:p>
          <a:p>
            <a:pPr lvl="1"/>
            <a:r>
              <a:rPr lang="en-GB" dirty="0" smtClean="0"/>
              <a:t>Topic specific readership</a:t>
            </a:r>
          </a:p>
          <a:p>
            <a:pPr lvl="1"/>
            <a:r>
              <a:rPr lang="en-GB" dirty="0" smtClean="0"/>
              <a:t>Method specific readership:</a:t>
            </a:r>
          </a:p>
          <a:p>
            <a:pPr lvl="1"/>
            <a:r>
              <a:rPr lang="en-GB" dirty="0" smtClean="0"/>
              <a:t>American, European, Local, Global.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2280</Words>
  <Application>Microsoft Office PowerPoint</Application>
  <PresentationFormat>On-screen Show (4:3)</PresentationFormat>
  <Paragraphs>254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What the editors want: How to get your findings published</vt:lpstr>
      <vt:lpstr>Methodology for today</vt:lpstr>
      <vt:lpstr>PUBLISHING TODAY</vt:lpstr>
      <vt:lpstr>PUBLISHING TODAY</vt:lpstr>
      <vt:lpstr>PUBLISHING TODAY</vt:lpstr>
      <vt:lpstr>Exercise 5 minutes: Our processes today</vt:lpstr>
      <vt:lpstr>What the editors want: Path to a successful submission</vt:lpstr>
      <vt:lpstr>1. Do we have a message</vt:lpstr>
      <vt:lpstr>2. Audience</vt:lpstr>
      <vt:lpstr>3. Who can carry our message</vt:lpstr>
      <vt:lpstr>4. Risks and opportunities</vt:lpstr>
      <vt:lpstr>5. What, who, how, when for the submission documents</vt:lpstr>
      <vt:lpstr>5. More nuts&amp;Bolts</vt:lpstr>
      <vt:lpstr>Sexy cover letter</vt:lpstr>
      <vt:lpstr>Should fit into one side of A4</vt:lpstr>
      <vt:lpstr>Manuscript</vt:lpstr>
      <vt:lpstr>The Story Line</vt:lpstr>
      <vt:lpstr>Paragraph Structure</vt:lpstr>
      <vt:lpstr>Paper Sections</vt:lpstr>
      <vt:lpstr>INTRO</vt:lpstr>
      <vt:lpstr>Methods</vt:lpstr>
      <vt:lpstr>Results</vt:lpstr>
      <vt:lpstr>Discussion</vt:lpstr>
      <vt:lpstr>Grammar and Style</vt:lpstr>
      <vt:lpstr>If you got it right</vt:lpstr>
      <vt:lpstr>Answering Reviewers’ queries</vt:lpstr>
      <vt:lpstr>PowerPoint Presentation</vt:lpstr>
    </vt:vector>
  </TitlesOfParts>
  <Company>University of Liverpool - Computing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the editors want: How to get your findings published</dc:title>
  <dc:creator>Martin O'Flaherty</dc:creator>
  <cp:lastModifiedBy>user</cp:lastModifiedBy>
  <cp:revision>33</cp:revision>
  <dcterms:created xsi:type="dcterms:W3CDTF">2011-02-20T10:29:49Z</dcterms:created>
  <dcterms:modified xsi:type="dcterms:W3CDTF">2013-09-13T11:01:49Z</dcterms:modified>
</cp:coreProperties>
</file>